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heme/theme3.xml" ContentType="application/vnd.openxmlformats-officedocument.theme+xml"/>
  <Override PartName="/ppt/tags/tag3.xml" ContentType="application/vnd.openxmlformats-officedocument.presentationml.tags+xml"/>
  <Override PartName="/ppt/notesSlides/notesSlide1.xml" ContentType="application/vnd.openxmlformats-officedocument.presentationml.notesSlide+xml"/>
  <Override PartName="/ppt/tags/tag4.xml" ContentType="application/vnd.openxmlformats-officedocument.presentationml.tags+xml"/>
  <Override PartName="/ppt/notesSlides/notesSlide2.xml" ContentType="application/vnd.openxmlformats-officedocument.presentationml.notesSlide+xml"/>
  <Override PartName="/ppt/tags/tag5.xml" ContentType="application/vnd.openxmlformats-officedocument.presentationml.tags+xml"/>
  <Override PartName="/ppt/notesSlides/notesSlide3.xml" ContentType="application/vnd.openxmlformats-officedocument.presentationml.notesSlide+xml"/>
  <Override PartName="/ppt/tags/tag6.xml" ContentType="application/vnd.openxmlformats-officedocument.presentationml.tags+xml"/>
  <Override PartName="/ppt/notesSlides/notesSlide4.xml" ContentType="application/vnd.openxmlformats-officedocument.presentationml.notesSlide+xml"/>
  <Override PartName="/ppt/tags/tag7.xml" ContentType="application/vnd.openxmlformats-officedocument.presentationml.tags+xml"/>
  <Override PartName="/ppt/notesSlides/notesSlide5.xml" ContentType="application/vnd.openxmlformats-officedocument.presentationml.notesSlide+xml"/>
  <Override PartName="/ppt/tags/tag8.xml" ContentType="application/vnd.openxmlformats-officedocument.presentationml.tags+xml"/>
  <Override PartName="/ppt/notesSlides/notesSlide6.xml" ContentType="application/vnd.openxmlformats-officedocument.presentationml.notesSlide+xml"/>
  <Override PartName="/ppt/tags/tag9.xml" ContentType="application/vnd.openxmlformats-officedocument.presentationml.tags+xml"/>
  <Override PartName="/ppt/notesSlides/notesSlide7.xml" ContentType="application/vnd.openxmlformats-officedocument.presentationml.notesSlide+xml"/>
  <Override PartName="/ppt/tags/tag10.xml" ContentType="application/vnd.openxmlformats-officedocument.presentationml.tags+xml"/>
  <Override PartName="/ppt/notesSlides/notesSlide8.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ags/tag11.xml" ContentType="application/vnd.openxmlformats-officedocument.presentationml.tags+xml"/>
  <Override PartName="/ppt/notesSlides/notesSlide9.xml" ContentType="application/vnd.openxmlformats-officedocument.presentationml.notesSlide+xml"/>
  <Override PartName="/ppt/tags/tag12.xml" ContentType="application/vnd.openxmlformats-officedocument.presentationml.tags+xml"/>
  <Override PartName="/ppt/notesSlides/notesSlide10.xml" ContentType="application/vnd.openxmlformats-officedocument.presentationml.notesSlide+xml"/>
  <Override PartName="/ppt/tags/tag13.xml" ContentType="application/vnd.openxmlformats-officedocument.presentationml.tags+xml"/>
  <Override PartName="/ppt/notesSlides/notesSlide11.xml" ContentType="application/vnd.openxmlformats-officedocument.presentationml.notesSlide+xml"/>
  <Override PartName="/ppt/tags/tag14.xml" ContentType="application/vnd.openxmlformats-officedocument.presentationml.tags+xml"/>
  <Override PartName="/ppt/notesSlides/notesSlide12.xml" ContentType="application/vnd.openxmlformats-officedocument.presentationml.notesSlide+xml"/>
  <Override PartName="/ppt/tags/tag15.xml" ContentType="application/vnd.openxmlformats-officedocument.presentationml.tags+xml"/>
  <Override PartName="/ppt/notesSlides/notesSlide13.xml" ContentType="application/vnd.openxmlformats-officedocument.presentationml.notesSlide+xml"/>
  <Override PartName="/ppt/tags/tag16.xml" ContentType="application/vnd.openxmlformats-officedocument.presentationml.tags+xml"/>
  <Override PartName="/ppt/notesSlides/notesSlide14.xml" ContentType="application/vnd.openxmlformats-officedocument.presentationml.notesSlide+xml"/>
  <Override PartName="/ppt/tags/tag17.xml" ContentType="application/vnd.openxmlformats-officedocument.presentationml.tags+xml"/>
  <Override PartName="/ppt/notesSlides/notesSlide15.xml" ContentType="application/vnd.openxmlformats-officedocument.presentationml.notesSlide+xml"/>
  <Override PartName="/ppt/tags/tag18.xml" ContentType="application/vnd.openxmlformats-officedocument.presentationml.tags+xml"/>
  <Override PartName="/ppt/notesSlides/notesSlide16.xml" ContentType="application/vnd.openxmlformats-officedocument.presentationml.notesSlide+xml"/>
  <Override PartName="/ppt/tags/tag19.xml" ContentType="application/vnd.openxmlformats-officedocument.presentationml.tags+xml"/>
  <Override PartName="/ppt/notesSlides/notesSlide17.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1.xml" ContentType="application/vnd.openxmlformats-officedocument.drawingml.chartshapes+xml"/>
  <Override PartName="/ppt/tags/tag20.xml" ContentType="application/vnd.openxmlformats-officedocument.presentationml.tags+xml"/>
  <Override PartName="/ppt/notesSlides/notesSlide18.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ags/tag21.xml" ContentType="application/vnd.openxmlformats-officedocument.presentationml.tags+xml"/>
  <Override PartName="/ppt/notesSlides/notesSlide19.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drawings/drawing2.xml" ContentType="application/vnd.openxmlformats-officedocument.drawingml.chartshapes+xml"/>
  <Override PartName="/ppt/tags/tag22.xml" ContentType="application/vnd.openxmlformats-officedocument.presentationml.tags+xml"/>
  <Override PartName="/ppt/notesSlides/notesSlide20.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drawings/drawing3.xml" ContentType="application/vnd.openxmlformats-officedocument.drawingml.chartshapes+xml"/>
  <Override PartName="/ppt/tags/tag23.xml" ContentType="application/vnd.openxmlformats-officedocument.presentationml.tags+xml"/>
  <Override PartName="/ppt/notesSlides/notesSlide21.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drawings/drawing4.xml" ContentType="application/vnd.openxmlformats-officedocument.drawingml.chartshapes+xml"/>
  <Override PartName="/ppt/tags/tag24.xml" ContentType="application/vnd.openxmlformats-officedocument.presentationml.tags+xml"/>
  <Override PartName="/ppt/notesSlides/notesSlide22.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tags/tag25.xml" ContentType="application/vnd.openxmlformats-officedocument.presentationml.tags+xml"/>
  <Override PartName="/ppt/notesSlides/notesSlide23.xml" ContentType="application/vnd.openxmlformats-officedocument.presentationml.notesSlide+xml"/>
  <Override PartName="/ppt/tags/tag26.xml" ContentType="application/vnd.openxmlformats-officedocument.presentationml.tags+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2" r:id="rId4"/>
    <p:sldMasterId id="2147484567" r:id="rId5"/>
  </p:sldMasterIdLst>
  <p:notesMasterIdLst>
    <p:notesMasterId r:id="rId30"/>
  </p:notesMasterIdLst>
  <p:sldIdLst>
    <p:sldId id="256" r:id="rId6"/>
    <p:sldId id="316" r:id="rId7"/>
    <p:sldId id="328" r:id="rId8"/>
    <p:sldId id="329" r:id="rId9"/>
    <p:sldId id="332" r:id="rId10"/>
    <p:sldId id="312" r:id="rId11"/>
    <p:sldId id="317" r:id="rId12"/>
    <p:sldId id="318" r:id="rId13"/>
    <p:sldId id="330" r:id="rId14"/>
    <p:sldId id="321" r:id="rId15"/>
    <p:sldId id="304" r:id="rId16"/>
    <p:sldId id="313" r:id="rId17"/>
    <p:sldId id="289" r:id="rId18"/>
    <p:sldId id="303" r:id="rId19"/>
    <p:sldId id="302" r:id="rId20"/>
    <p:sldId id="327" r:id="rId21"/>
    <p:sldId id="298" r:id="rId22"/>
    <p:sldId id="297" r:id="rId23"/>
    <p:sldId id="324" r:id="rId24"/>
    <p:sldId id="334" r:id="rId25"/>
    <p:sldId id="300" r:id="rId26"/>
    <p:sldId id="296" r:id="rId27"/>
    <p:sldId id="323" r:id="rId28"/>
    <p:sldId id="331" r:id="rId29"/>
  </p:sldIdLst>
  <p:sldSz cx="12192000" cy="6858000"/>
  <p:notesSz cx="7010400" cy="9296400"/>
  <p:custDataLst>
    <p:tags r:id="rId31"/>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30A0"/>
    <a:srgbClr val="7B921A"/>
    <a:srgbClr val="591D53"/>
    <a:srgbClr val="003469"/>
    <a:srgbClr val="0051A2"/>
    <a:srgbClr val="00458A"/>
    <a:srgbClr val="E1B515"/>
    <a:srgbClr val="E39913"/>
    <a:srgbClr val="DFB917"/>
    <a:srgbClr val="39133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868" autoAdjust="0"/>
    <p:restoredTop sz="78912" autoAdjust="0"/>
  </p:normalViewPr>
  <p:slideViewPr>
    <p:cSldViewPr snapToGrid="0">
      <p:cViewPr varScale="1">
        <p:scale>
          <a:sx n="75" d="100"/>
          <a:sy n="75" d="100"/>
        </p:scale>
        <p:origin x="184" y="608"/>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64" d="100"/>
          <a:sy n="64" d="100"/>
        </p:scale>
        <p:origin x="3115" y="72"/>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tags" Target="tags/tag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3.xml"/></Relationships>
</file>

<file path=ppt/charts/_rels/chart1.xml.rels><?xml version="1.0" encoding="UTF-8" standalone="yes"?>
<Relationships xmlns="http://schemas.openxmlformats.org/package/2006/relationships"><Relationship Id="rId3" Type="http://schemas.openxmlformats.org/officeDocument/2006/relationships/oleObject" Target="file:////rcmh.local\RUHS-BH\Metro\Research\TECH_SUITE_INN\Evaluation_Plans\A4i\A4i%20Analysis%20Files\Analysis%20for%20A4i%20Showcase%20(Oct%202023)\A4i%20Analysis%20Tables%20&amp;%20Graphs%20(Completed%20Clients%20as%20of%2010.24.2023).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MH-FLT-2K8-TL\RUHS-BH\Metro\Research\TECH_SUITE_INN\Evaluation_Plans\A4i\A4i%20Analysis%20Files\Analysis%20for%20A4i%20Showcase%20(Oct%202023)\A4i%20Analysis%20Tables%20&amp;%20Graphs%20(Completed%20Clients%20as%20of%2010.24.2023).xlsx" TargetMode="Externa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1.xml"/></Relationships>
</file>

<file path=ppt/charts/_rels/chart3.xml.rels><?xml version="1.0" encoding="UTF-8" standalone="yes"?>
<Relationships xmlns="http://schemas.openxmlformats.org/package/2006/relationships"><Relationship Id="rId3" Type="http://schemas.openxmlformats.org/officeDocument/2006/relationships/oleObject" Target="file:////rcmh.local\RUHS-BH\Metro\Research\TECH_SUITE_INN\Evaluation_Plans\A4i\A4i%20Analysis%20Files\Analysis%20for%20A4i%20Showcase%20(Oct%202023)\A4i%20Analysis%20Tables%20&amp;%20Graphs%20(Completed%20Clients%20as%20of%2010.24.2023).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rcmh.local\RUHS-BH\Metro\Research\TECH_SUITE_INN\Evaluation_Plans\A4i\A4i%20Analysis%20Files\Analysis%20for%20A4i%20Showcase%20(Oct%202023)\A4i%20Analysis%20Tables%20&amp;%20Graphs%20(Completed%20Clients%20as%20of%2010.24.2023).xlsx" TargetMode="External"/><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chartUserShapes" Target="../drawings/drawing2.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5.xml"/><Relationship Id="rId1" Type="http://schemas.microsoft.com/office/2011/relationships/chartStyle" Target="style5.xml"/><Relationship Id="rId4" Type="http://schemas.openxmlformats.org/officeDocument/2006/relationships/chartUserShapes" Target="../drawings/drawing3.xml"/></Relationships>
</file>

<file path=ppt/charts/_rels/chart6.xml.rels><?xml version="1.0" encoding="UTF-8" standalone="yes"?>
<Relationships xmlns="http://schemas.openxmlformats.org/package/2006/relationships"><Relationship Id="rId3" Type="http://schemas.openxmlformats.org/officeDocument/2006/relationships/oleObject" Target="../embeddings/oleObject1.bin"/><Relationship Id="rId2" Type="http://schemas.microsoft.com/office/2011/relationships/chartColorStyle" Target="colors6.xml"/><Relationship Id="rId1" Type="http://schemas.microsoft.com/office/2011/relationships/chartStyle" Target="style6.xml"/><Relationship Id="rId4" Type="http://schemas.openxmlformats.org/officeDocument/2006/relationships/chartUserShapes" Target="../drawings/drawing4.xml"/></Relationships>
</file>

<file path=ppt/charts/_rels/chart7.xml.rels><?xml version="1.0" encoding="UTF-8" standalone="yes"?>
<Relationships xmlns="http://schemas.openxmlformats.org/package/2006/relationships"><Relationship Id="rId3" Type="http://schemas.openxmlformats.org/officeDocument/2006/relationships/oleObject" Target="file:////rcmh.local\RUHS-BH\Metro\Research\TECH_SUITE_INN\Evaluation_Plans\A4i\A4i%20Analysis%20Files\Analysis%20for%20A4i%20Showcase%20(Oct%202023)\A4i%20Analysis%20Tables%20&amp;%20Graphs%20(Completed%20Clients%20as%20of%2010.24.2023).xlsx" TargetMode="External"/><Relationship Id="rId2" Type="http://schemas.microsoft.com/office/2011/relationships/chartColorStyle" Target="colors7.xml"/><Relationship Id="rId1" Type="http://schemas.microsoft.com/office/2011/relationships/chartStyle" Target="style7.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1" i="0" u="none" strike="noStrike" kern="1200" baseline="0">
                <a:solidFill>
                  <a:schemeClr val="dk1">
                    <a:lumMod val="75000"/>
                    <a:lumOff val="25000"/>
                  </a:schemeClr>
                </a:solidFill>
                <a:latin typeface="Arial Rounded MT Bold" panose="020F0704030504030204" pitchFamily="34" charset="0"/>
                <a:ea typeface="+mn-ea"/>
                <a:cs typeface="+mn-cs"/>
              </a:defRPr>
            </a:pPr>
            <a:r>
              <a:rPr lang="en-US" sz="2400" b="1" dirty="0">
                <a:latin typeface="Arial" panose="020B0604020202020204" pitchFamily="34" charset="0"/>
                <a:cs typeface="Arial" panose="020B0604020202020204" pitchFamily="34" charset="0"/>
              </a:rPr>
              <a:t>Race/Ethnicity</a:t>
            </a:r>
          </a:p>
        </c:rich>
      </c:tx>
      <c:overlay val="0"/>
      <c:spPr>
        <a:noFill/>
        <a:ln>
          <a:noFill/>
        </a:ln>
        <a:effectLst/>
      </c:spPr>
      <c:txPr>
        <a:bodyPr rot="0" spcFirstLastPara="1" vertOverflow="ellipsis" vert="horz" wrap="square" anchor="ctr" anchorCtr="1"/>
        <a:lstStyle/>
        <a:p>
          <a:pPr>
            <a:defRPr sz="2400" b="1" i="0" u="none" strike="noStrike" kern="1200" baseline="0">
              <a:solidFill>
                <a:schemeClr val="dk1">
                  <a:lumMod val="75000"/>
                  <a:lumOff val="25000"/>
                </a:schemeClr>
              </a:solidFill>
              <a:latin typeface="Arial Rounded MT Bold" panose="020F0704030504030204" pitchFamily="34" charset="0"/>
              <a:ea typeface="+mn-ea"/>
              <a:cs typeface="+mn-cs"/>
            </a:defRPr>
          </a:pPr>
          <a:endParaRPr lang="en-US"/>
        </a:p>
      </c:txPr>
    </c:title>
    <c:autoTitleDeleted val="0"/>
    <c:plotArea>
      <c:layout/>
      <c:barChart>
        <c:barDir val="bar"/>
        <c:grouping val="clustered"/>
        <c:varyColors val="0"/>
        <c:ser>
          <c:idx val="0"/>
          <c:order val="0"/>
          <c:tx>
            <c:strRef>
              <c:f>'Demo-CLEANED'!$I$2</c:f>
              <c:strCache>
                <c:ptCount val="1"/>
                <c:pt idx="0">
                  <c:v>%</c:v>
                </c:pt>
              </c:strCache>
            </c:strRef>
          </c:tx>
          <c:spPr>
            <a:solidFill>
              <a:schemeClr val="accent1">
                <a:alpha val="85000"/>
              </a:schemeClr>
            </a:solidFill>
            <a:ln w="9525" cap="flat" cmpd="sng" algn="ctr">
              <a:solidFill>
                <a:schemeClr val="lt1">
                  <a:alpha val="50000"/>
                </a:schemeClr>
              </a:solidFill>
              <a:round/>
            </a:ln>
            <a:effectLst/>
          </c:spPr>
          <c:invertIfNegative val="0"/>
          <c:dPt>
            <c:idx val="0"/>
            <c:invertIfNegative val="0"/>
            <c:bubble3D val="0"/>
            <c:spPr>
              <a:solidFill>
                <a:schemeClr val="accent5">
                  <a:lumMod val="75000"/>
                </a:schemeClr>
              </a:solidFill>
              <a:ln w="9525" cap="flat" cmpd="sng" algn="ctr">
                <a:solidFill>
                  <a:schemeClr val="lt1">
                    <a:alpha val="50000"/>
                  </a:schemeClr>
                </a:solidFill>
                <a:round/>
              </a:ln>
              <a:effectLst/>
            </c:spPr>
            <c:extLst>
              <c:ext xmlns:c16="http://schemas.microsoft.com/office/drawing/2014/chart" uri="{C3380CC4-5D6E-409C-BE32-E72D297353CC}">
                <c16:uniqueId val="{00000001-53C1-4F91-B05B-93FE723CAA5A}"/>
              </c:ext>
            </c:extLst>
          </c:dPt>
          <c:dPt>
            <c:idx val="1"/>
            <c:invertIfNegative val="0"/>
            <c:bubble3D val="0"/>
            <c:spPr>
              <a:solidFill>
                <a:srgbClr val="BCD631"/>
              </a:solidFill>
              <a:ln w="9525" cap="flat" cmpd="sng" algn="ctr">
                <a:solidFill>
                  <a:schemeClr val="lt1">
                    <a:alpha val="50000"/>
                  </a:schemeClr>
                </a:solidFill>
                <a:round/>
              </a:ln>
              <a:effectLst/>
            </c:spPr>
            <c:extLst>
              <c:ext xmlns:c16="http://schemas.microsoft.com/office/drawing/2014/chart" uri="{C3380CC4-5D6E-409C-BE32-E72D297353CC}">
                <c16:uniqueId val="{00000003-53C1-4F91-B05B-93FE723CAA5A}"/>
              </c:ext>
            </c:extLst>
          </c:dPt>
          <c:dPt>
            <c:idx val="2"/>
            <c:invertIfNegative val="0"/>
            <c:bubble3D val="0"/>
            <c:spPr>
              <a:solidFill>
                <a:srgbClr val="002D73"/>
              </a:solidFill>
              <a:ln w="9525" cap="flat" cmpd="sng" algn="ctr">
                <a:solidFill>
                  <a:schemeClr val="lt1">
                    <a:alpha val="50000"/>
                  </a:schemeClr>
                </a:solidFill>
                <a:round/>
              </a:ln>
              <a:effectLst/>
            </c:spPr>
            <c:extLst>
              <c:ext xmlns:c16="http://schemas.microsoft.com/office/drawing/2014/chart" uri="{C3380CC4-5D6E-409C-BE32-E72D297353CC}">
                <c16:uniqueId val="{00000005-53C1-4F91-B05B-93FE723CAA5A}"/>
              </c:ext>
            </c:extLst>
          </c:dPt>
          <c:dPt>
            <c:idx val="3"/>
            <c:invertIfNegative val="0"/>
            <c:bubble3D val="0"/>
            <c:spPr>
              <a:solidFill>
                <a:srgbClr val="F8972A"/>
              </a:solidFill>
              <a:ln w="9525" cap="flat" cmpd="sng" algn="ctr">
                <a:solidFill>
                  <a:schemeClr val="lt1">
                    <a:alpha val="50000"/>
                  </a:schemeClr>
                </a:solidFill>
                <a:round/>
              </a:ln>
              <a:effectLst/>
            </c:spPr>
            <c:extLst>
              <c:ext xmlns:c16="http://schemas.microsoft.com/office/drawing/2014/chart" uri="{C3380CC4-5D6E-409C-BE32-E72D297353CC}">
                <c16:uniqueId val="{00000007-53C1-4F91-B05B-93FE723CAA5A}"/>
              </c:ext>
            </c:extLst>
          </c:dPt>
          <c:dPt>
            <c:idx val="4"/>
            <c:invertIfNegative val="0"/>
            <c:bubble3D val="0"/>
            <c:spPr>
              <a:solidFill>
                <a:srgbClr val="893B81"/>
              </a:solidFill>
              <a:ln w="9525" cap="flat" cmpd="sng" algn="ctr">
                <a:solidFill>
                  <a:schemeClr val="lt1">
                    <a:alpha val="50000"/>
                  </a:schemeClr>
                </a:solidFill>
                <a:round/>
              </a:ln>
              <a:effectLst/>
            </c:spPr>
            <c:extLst>
              <c:ext xmlns:c16="http://schemas.microsoft.com/office/drawing/2014/chart" uri="{C3380CC4-5D6E-409C-BE32-E72D297353CC}">
                <c16:uniqueId val="{00000009-53C1-4F91-B05B-93FE723CAA5A}"/>
              </c:ext>
            </c:extLst>
          </c:dPt>
          <c:dPt>
            <c:idx val="5"/>
            <c:invertIfNegative val="0"/>
            <c:bubble3D val="0"/>
            <c:spPr>
              <a:solidFill>
                <a:srgbClr val="FFC000"/>
              </a:solidFill>
              <a:ln w="9525" cap="flat" cmpd="sng" algn="ctr">
                <a:solidFill>
                  <a:schemeClr val="lt1">
                    <a:alpha val="50000"/>
                  </a:schemeClr>
                </a:solidFill>
                <a:round/>
              </a:ln>
              <a:effectLst/>
            </c:spPr>
            <c:extLst>
              <c:ext xmlns:c16="http://schemas.microsoft.com/office/drawing/2014/chart" uri="{C3380CC4-5D6E-409C-BE32-E72D297353CC}">
                <c16:uniqueId val="{0000000B-53C1-4F91-B05B-93FE723CAA5A}"/>
              </c:ext>
            </c:extLst>
          </c:dPt>
          <c:dLbls>
            <c:dLbl>
              <c:idx val="2"/>
              <c:layout>
                <c:manualLayout>
                  <c:x val="-3.6997624078336747E-2"/>
                  <c:y val="-6.9987576133685545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53C1-4F91-B05B-93FE723CAA5A}"/>
                </c:ext>
              </c:extLst>
            </c:dLbl>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tx1"/>
                    </a:solidFill>
                    <a:latin typeface="Arial Rounded MT Bold" panose="020F0704030504030204"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'Demo-CLEANED'!$H$3:$H$8</c:f>
              <c:strCache>
                <c:ptCount val="6"/>
                <c:pt idx="0">
                  <c:v>American Indian</c:v>
                </c:pt>
                <c:pt idx="1">
                  <c:v>Black/African American</c:v>
                </c:pt>
                <c:pt idx="2">
                  <c:v>Hispanic/Latinx</c:v>
                </c:pt>
                <c:pt idx="3">
                  <c:v>Multiracial</c:v>
                </c:pt>
                <c:pt idx="4">
                  <c:v>Pacific Islander</c:v>
                </c:pt>
                <c:pt idx="5">
                  <c:v>White/Caucasian</c:v>
                </c:pt>
              </c:strCache>
            </c:strRef>
          </c:cat>
          <c:val>
            <c:numRef>
              <c:f>'Demo-CLEANED'!$I$3:$I$8</c:f>
              <c:numCache>
                <c:formatCode>0.0%</c:formatCode>
                <c:ptCount val="6"/>
                <c:pt idx="0">
                  <c:v>3.9E-2</c:v>
                </c:pt>
                <c:pt idx="1">
                  <c:v>0.22500000000000001</c:v>
                </c:pt>
                <c:pt idx="2">
                  <c:v>0.40300000000000002</c:v>
                </c:pt>
                <c:pt idx="3">
                  <c:v>6.9000000000000006E-2</c:v>
                </c:pt>
                <c:pt idx="4">
                  <c:v>2.9000000000000001E-2</c:v>
                </c:pt>
                <c:pt idx="5">
                  <c:v>0.23499999999999999</c:v>
                </c:pt>
              </c:numCache>
            </c:numRef>
          </c:val>
          <c:extLst>
            <c:ext xmlns:c16="http://schemas.microsoft.com/office/drawing/2014/chart" uri="{C3380CC4-5D6E-409C-BE32-E72D297353CC}">
              <c16:uniqueId val="{0000000C-53C1-4F91-B05B-93FE723CAA5A}"/>
            </c:ext>
          </c:extLst>
        </c:ser>
        <c:dLbls>
          <c:dLblPos val="inEnd"/>
          <c:showLegendKey val="0"/>
          <c:showVal val="1"/>
          <c:showCatName val="0"/>
          <c:showSerName val="0"/>
          <c:showPercent val="0"/>
          <c:showBubbleSize val="0"/>
        </c:dLbls>
        <c:gapWidth val="65"/>
        <c:axId val="516121256"/>
        <c:axId val="516121584"/>
      </c:barChart>
      <c:catAx>
        <c:axId val="516121256"/>
        <c:scaling>
          <c:orientation val="minMax"/>
        </c:scaling>
        <c:delete val="0"/>
        <c:axPos val="l"/>
        <c:numFmt formatCode="General" sourceLinked="1"/>
        <c:majorTickMark val="none"/>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1200" b="0" i="0" u="none" strike="noStrike" kern="1200" cap="all" baseline="0">
                <a:solidFill>
                  <a:schemeClr val="dk1">
                    <a:lumMod val="75000"/>
                    <a:lumOff val="25000"/>
                  </a:schemeClr>
                </a:solidFill>
                <a:latin typeface="Arial Rounded MT Bold" panose="020F0704030504030204" pitchFamily="34" charset="0"/>
                <a:ea typeface="+mn-ea"/>
                <a:cs typeface="+mn-cs"/>
              </a:defRPr>
            </a:pPr>
            <a:endParaRPr lang="en-US"/>
          </a:p>
        </c:txPr>
        <c:crossAx val="516121584"/>
        <c:crosses val="autoZero"/>
        <c:auto val="1"/>
        <c:lblAlgn val="ctr"/>
        <c:lblOffset val="100"/>
        <c:noMultiLvlLbl val="0"/>
      </c:catAx>
      <c:valAx>
        <c:axId val="516121584"/>
        <c:scaling>
          <c:orientation val="minMax"/>
        </c:scaling>
        <c:delete val="1"/>
        <c:axPos val="b"/>
        <c:numFmt formatCode="0.0%" sourceLinked="1"/>
        <c:majorTickMark val="none"/>
        <c:minorTickMark val="none"/>
        <c:tickLblPos val="nextTo"/>
        <c:crossAx val="516121256"/>
        <c:crosses val="autoZero"/>
        <c:crossBetween val="between"/>
      </c:valAx>
      <c:spPr>
        <a:noFill/>
        <a:ln>
          <a:noFill/>
        </a:ln>
        <a:effectLst/>
      </c:spPr>
    </c:plotArea>
    <c:plotVisOnly val="1"/>
    <c:dispBlanksAs val="gap"/>
    <c:showDLblsOverMax val="0"/>
  </c:chart>
  <c:spPr>
    <a:solidFill>
      <a:schemeClr val="bg1">
        <a:lumMod val="95000"/>
      </a:schemeClr>
    </a:soli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800" b="1" i="0" u="none" strike="noStrike" kern="1200" baseline="0">
                <a:solidFill>
                  <a:schemeClr val="tx1"/>
                </a:solidFill>
                <a:latin typeface="Arial" panose="020B0604020202020204" pitchFamily="34" charset="0"/>
                <a:ea typeface="+mn-ea"/>
                <a:cs typeface="Arial" panose="020B0604020202020204" pitchFamily="34" charset="0"/>
              </a:defRPr>
            </a:pPr>
            <a:r>
              <a:rPr lang="en-US" sz="2800" baseline="0" dirty="0">
                <a:solidFill>
                  <a:schemeClr val="tx1"/>
                </a:solidFill>
                <a:latin typeface="Arial" panose="020B0604020202020204" pitchFamily="34" charset="0"/>
                <a:cs typeface="Arial" panose="020B0604020202020204" pitchFamily="34" charset="0"/>
              </a:rPr>
              <a:t>Ratings of Social Connectedness while using A4i</a:t>
            </a:r>
          </a:p>
        </c:rich>
      </c:tx>
      <c:layout>
        <c:manualLayout>
          <c:xMode val="edge"/>
          <c:yMode val="edge"/>
          <c:x val="0.17563326222649542"/>
          <c:y val="2.5379180058922323E-2"/>
        </c:manualLayout>
      </c:layout>
      <c:overlay val="0"/>
      <c:spPr>
        <a:noFill/>
        <a:ln>
          <a:noFill/>
        </a:ln>
        <a:effectLst/>
      </c:spPr>
      <c:txPr>
        <a:bodyPr rot="0" spcFirstLastPara="1" vertOverflow="ellipsis" vert="horz" wrap="square" anchor="ctr" anchorCtr="1"/>
        <a:lstStyle/>
        <a:p>
          <a:pPr>
            <a:defRPr sz="28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title>
    <c:autoTitleDeleted val="0"/>
    <c:plotArea>
      <c:layout>
        <c:manualLayout>
          <c:layoutTarget val="inner"/>
          <c:xMode val="edge"/>
          <c:yMode val="edge"/>
          <c:x val="0.46981374023580513"/>
          <c:y val="0.11276639511098911"/>
          <c:w val="0.51766593552274998"/>
          <c:h val="0.77380056904928129"/>
        </c:manualLayout>
      </c:layout>
      <c:barChart>
        <c:barDir val="bar"/>
        <c:grouping val="percentStacked"/>
        <c:varyColors val="0"/>
        <c:ser>
          <c:idx val="0"/>
          <c:order val="0"/>
          <c:tx>
            <c:strRef>
              <c:f>'[A4i Analysis Tables &amp; Graphs (Completed Clients as of 10.24.2023).xlsx]POST User Experience'!$Q$110</c:f>
              <c:strCache>
                <c:ptCount val="1"/>
                <c:pt idx="0">
                  <c:v>Strongly Disagree</c:v>
                </c:pt>
              </c:strCache>
            </c:strRef>
          </c:tx>
          <c:spPr>
            <a:solidFill>
              <a:schemeClr val="accent3">
                <a:lumMod val="40000"/>
                <a:lumOff val="60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'[A4i Analysis Tables &amp; Graphs (Completed Clients as of 10.24.2023).xlsx]POST User Experience'!$P$111:$P$112</c:f>
              <c:strCache>
                <c:ptCount val="2"/>
                <c:pt idx="0">
                  <c:v>I can get help from others when I have difficulties while using A4i app</c:v>
                </c:pt>
                <c:pt idx="1">
                  <c:v>I am able to connect with others directly using the A4i app</c:v>
                </c:pt>
              </c:strCache>
            </c:strRef>
          </c:cat>
          <c:val>
            <c:numRef>
              <c:f>'[A4i Analysis Tables &amp; Graphs (Completed Clients as of 10.24.2023).xlsx]POST User Experience'!$Q$111:$Q$112</c:f>
              <c:numCache>
                <c:formatCode>General</c:formatCode>
                <c:ptCount val="2"/>
              </c:numCache>
            </c:numRef>
          </c:val>
          <c:extLst>
            <c:ext xmlns:c16="http://schemas.microsoft.com/office/drawing/2014/chart" uri="{C3380CC4-5D6E-409C-BE32-E72D297353CC}">
              <c16:uniqueId val="{00000000-520E-47B0-82D8-35A2951BCC51}"/>
            </c:ext>
          </c:extLst>
        </c:ser>
        <c:ser>
          <c:idx val="1"/>
          <c:order val="1"/>
          <c:tx>
            <c:strRef>
              <c:f>'[A4i Analysis Tables &amp; Graphs (Completed Clients as of 10.24.2023).xlsx]POST User Experience'!$R$110</c:f>
              <c:strCache>
                <c:ptCount val="1"/>
                <c:pt idx="0">
                  <c:v>Disagree</c:v>
                </c:pt>
              </c:strCache>
            </c:strRef>
          </c:tx>
          <c:spPr>
            <a:solidFill>
              <a:srgbClr val="E59623"/>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2400" b="1" i="0" u="none" strike="noStrike" kern="1200" baseline="0">
                    <a:solidFill>
                      <a:schemeClr val="lt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'[A4i Analysis Tables &amp; Graphs (Completed Clients as of 10.24.2023).xlsx]POST User Experience'!$P$111:$P$112</c:f>
              <c:strCache>
                <c:ptCount val="2"/>
                <c:pt idx="0">
                  <c:v>I can get help from others when I have difficulties while using A4i app</c:v>
                </c:pt>
                <c:pt idx="1">
                  <c:v>I am able to connect with others directly using the A4i app</c:v>
                </c:pt>
              </c:strCache>
            </c:strRef>
          </c:cat>
          <c:val>
            <c:numRef>
              <c:f>'[A4i Analysis Tables &amp; Graphs (Completed Clients as of 10.24.2023).xlsx]POST User Experience'!$R$111:$R$112</c:f>
              <c:numCache>
                <c:formatCode>0%</c:formatCode>
                <c:ptCount val="2"/>
                <c:pt idx="1">
                  <c:v>0.06</c:v>
                </c:pt>
              </c:numCache>
            </c:numRef>
          </c:val>
          <c:extLst>
            <c:ext xmlns:c16="http://schemas.microsoft.com/office/drawing/2014/chart" uri="{C3380CC4-5D6E-409C-BE32-E72D297353CC}">
              <c16:uniqueId val="{00000001-520E-47B0-82D8-35A2951BCC51}"/>
            </c:ext>
          </c:extLst>
        </c:ser>
        <c:ser>
          <c:idx val="2"/>
          <c:order val="2"/>
          <c:tx>
            <c:strRef>
              <c:f>'[A4i Analysis Tables &amp; Graphs (Completed Clients as of 10.24.2023).xlsx]POST User Experience'!$S$110</c:f>
              <c:strCache>
                <c:ptCount val="1"/>
                <c:pt idx="0">
                  <c:v>Neutral</c:v>
                </c:pt>
              </c:strCache>
            </c:strRef>
          </c:tx>
          <c:spPr>
            <a:solidFill>
              <a:srgbClr val="893B81"/>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2400" b="1" i="0" u="none" strike="noStrike" kern="1200" baseline="0">
                    <a:solidFill>
                      <a:schemeClr val="lt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'[A4i Analysis Tables &amp; Graphs (Completed Clients as of 10.24.2023).xlsx]POST User Experience'!$P$111:$P$112</c:f>
              <c:strCache>
                <c:ptCount val="2"/>
                <c:pt idx="0">
                  <c:v>I can get help from others when I have difficulties while using A4i app</c:v>
                </c:pt>
                <c:pt idx="1">
                  <c:v>I am able to connect with others directly using the A4i app</c:v>
                </c:pt>
              </c:strCache>
            </c:strRef>
          </c:cat>
          <c:val>
            <c:numRef>
              <c:f>'[A4i Analysis Tables &amp; Graphs (Completed Clients as of 10.24.2023).xlsx]POST User Experience'!$S$111:$S$112</c:f>
              <c:numCache>
                <c:formatCode>0%</c:formatCode>
                <c:ptCount val="2"/>
                <c:pt idx="0">
                  <c:v>0.12</c:v>
                </c:pt>
                <c:pt idx="1">
                  <c:v>0.18</c:v>
                </c:pt>
              </c:numCache>
            </c:numRef>
          </c:val>
          <c:extLst>
            <c:ext xmlns:c16="http://schemas.microsoft.com/office/drawing/2014/chart" uri="{C3380CC4-5D6E-409C-BE32-E72D297353CC}">
              <c16:uniqueId val="{00000002-520E-47B0-82D8-35A2951BCC51}"/>
            </c:ext>
          </c:extLst>
        </c:ser>
        <c:ser>
          <c:idx val="3"/>
          <c:order val="3"/>
          <c:tx>
            <c:strRef>
              <c:f>'[A4i Analysis Tables &amp; Graphs (Completed Clients as of 10.24.2023).xlsx]POST User Experience'!$T$110</c:f>
              <c:strCache>
                <c:ptCount val="1"/>
                <c:pt idx="0">
                  <c:v>Agree</c:v>
                </c:pt>
              </c:strCache>
            </c:strRef>
          </c:tx>
          <c:spPr>
            <a:solidFill>
              <a:srgbClr val="002D73"/>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2400" b="1" i="0" u="none" strike="noStrike" kern="1200" baseline="0">
                    <a:solidFill>
                      <a:schemeClr val="lt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'[A4i Analysis Tables &amp; Graphs (Completed Clients as of 10.24.2023).xlsx]POST User Experience'!$P$111:$P$112</c:f>
              <c:strCache>
                <c:ptCount val="2"/>
                <c:pt idx="0">
                  <c:v>I can get help from others when I have difficulties while using A4i app</c:v>
                </c:pt>
                <c:pt idx="1">
                  <c:v>I am able to connect with others directly using the A4i app</c:v>
                </c:pt>
              </c:strCache>
            </c:strRef>
          </c:cat>
          <c:val>
            <c:numRef>
              <c:f>'[A4i Analysis Tables &amp; Graphs (Completed Clients as of 10.24.2023).xlsx]POST User Experience'!$T$111:$T$112</c:f>
              <c:numCache>
                <c:formatCode>0%</c:formatCode>
                <c:ptCount val="2"/>
                <c:pt idx="0">
                  <c:v>0.4</c:v>
                </c:pt>
                <c:pt idx="1">
                  <c:v>0.4</c:v>
                </c:pt>
              </c:numCache>
            </c:numRef>
          </c:val>
          <c:extLst>
            <c:ext xmlns:c16="http://schemas.microsoft.com/office/drawing/2014/chart" uri="{C3380CC4-5D6E-409C-BE32-E72D297353CC}">
              <c16:uniqueId val="{00000003-520E-47B0-82D8-35A2951BCC51}"/>
            </c:ext>
          </c:extLst>
        </c:ser>
        <c:ser>
          <c:idx val="4"/>
          <c:order val="4"/>
          <c:tx>
            <c:strRef>
              <c:f>'[A4i Analysis Tables &amp; Graphs (Completed Clients as of 10.24.2023).xlsx]POST User Experience'!$U$110</c:f>
              <c:strCache>
                <c:ptCount val="1"/>
                <c:pt idx="0">
                  <c:v>Strongly Agree</c:v>
                </c:pt>
              </c:strCache>
            </c:strRef>
          </c:tx>
          <c:spPr>
            <a:solidFill>
              <a:srgbClr val="7B921A"/>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2400" b="1" i="0" u="none" strike="noStrike" kern="1200" baseline="0">
                    <a:solidFill>
                      <a:schemeClr val="lt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'[A4i Analysis Tables &amp; Graphs (Completed Clients as of 10.24.2023).xlsx]POST User Experience'!$P$111:$P$112</c:f>
              <c:strCache>
                <c:ptCount val="2"/>
                <c:pt idx="0">
                  <c:v>I can get help from others when I have difficulties while using A4i app</c:v>
                </c:pt>
                <c:pt idx="1">
                  <c:v>I am able to connect with others directly using the A4i app</c:v>
                </c:pt>
              </c:strCache>
            </c:strRef>
          </c:cat>
          <c:val>
            <c:numRef>
              <c:f>'[A4i Analysis Tables &amp; Graphs (Completed Clients as of 10.24.2023).xlsx]POST User Experience'!$U$111:$U$112</c:f>
              <c:numCache>
                <c:formatCode>0%</c:formatCode>
                <c:ptCount val="2"/>
                <c:pt idx="0">
                  <c:v>0.48</c:v>
                </c:pt>
                <c:pt idx="1">
                  <c:v>0.36</c:v>
                </c:pt>
              </c:numCache>
            </c:numRef>
          </c:val>
          <c:extLst>
            <c:ext xmlns:c16="http://schemas.microsoft.com/office/drawing/2014/chart" uri="{C3380CC4-5D6E-409C-BE32-E72D297353CC}">
              <c16:uniqueId val="{00000004-520E-47B0-82D8-35A2951BCC51}"/>
            </c:ext>
          </c:extLst>
        </c:ser>
        <c:dLbls>
          <c:dLblPos val="ctr"/>
          <c:showLegendKey val="0"/>
          <c:showVal val="1"/>
          <c:showCatName val="0"/>
          <c:showSerName val="0"/>
          <c:showPercent val="0"/>
          <c:showBubbleSize val="0"/>
        </c:dLbls>
        <c:gapWidth val="96"/>
        <c:overlap val="100"/>
        <c:axId val="736369920"/>
        <c:axId val="736373856"/>
      </c:barChart>
      <c:catAx>
        <c:axId val="736369920"/>
        <c:scaling>
          <c:orientation val="minMax"/>
        </c:scaling>
        <c:delete val="0"/>
        <c:axPos val="l"/>
        <c:numFmt formatCode="General" sourceLinked="1"/>
        <c:majorTickMark val="none"/>
        <c:minorTickMark val="none"/>
        <c:tickLblPos val="nextTo"/>
        <c:spPr>
          <a:solidFill>
            <a:schemeClr val="bg1">
              <a:lumMod val="95000"/>
            </a:schemeClr>
          </a:solid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2000" b="0" i="0" u="none" strike="noStrike" kern="1200" cap="all" baseline="0">
                <a:solidFill>
                  <a:schemeClr val="tx1"/>
                </a:solidFill>
                <a:latin typeface="Arial" panose="020B0604020202020204" pitchFamily="34" charset="0"/>
                <a:ea typeface="+mn-ea"/>
                <a:cs typeface="Arial" panose="020B0604020202020204" pitchFamily="34" charset="0"/>
              </a:defRPr>
            </a:pPr>
            <a:endParaRPr lang="en-US"/>
          </a:p>
        </c:txPr>
        <c:crossAx val="736373856"/>
        <c:crosses val="autoZero"/>
        <c:auto val="1"/>
        <c:lblAlgn val="ctr"/>
        <c:lblOffset val="100"/>
        <c:noMultiLvlLbl val="0"/>
      </c:catAx>
      <c:valAx>
        <c:axId val="736373856"/>
        <c:scaling>
          <c:orientation val="minMax"/>
        </c:scaling>
        <c:delete val="1"/>
        <c:axPos val="b"/>
        <c:numFmt formatCode="0%" sourceLinked="1"/>
        <c:majorTickMark val="none"/>
        <c:minorTickMark val="none"/>
        <c:tickLblPos val="nextTo"/>
        <c:crossAx val="736369920"/>
        <c:crosses val="autoZero"/>
        <c:crossBetween val="between"/>
      </c:valAx>
      <c:spPr>
        <a:noFill/>
        <a:ln>
          <a:noFill/>
        </a:ln>
        <a:effectLst/>
      </c:spPr>
    </c:plotArea>
    <c:legend>
      <c:legendPos val="b"/>
      <c:layout>
        <c:manualLayout>
          <c:xMode val="edge"/>
          <c:yMode val="edge"/>
          <c:x val="0.16672719154738613"/>
          <c:y val="0.91956125294138769"/>
          <c:w val="0.72106355387979992"/>
          <c:h val="6.0688734420447719E-2"/>
        </c:manualLayout>
      </c:layout>
      <c:overlay val="0"/>
      <c:spPr>
        <a:solidFill>
          <a:schemeClr val="lt1">
            <a:lumMod val="95000"/>
            <a:alpha val="39000"/>
          </a:schemeClr>
        </a:solidFill>
        <a:ln>
          <a:solidFill>
            <a:schemeClr val="accent6">
              <a:lumMod val="75000"/>
            </a:schemeClr>
          </a:solidFill>
        </a:ln>
        <a:effectLst/>
      </c:spPr>
      <c:txPr>
        <a:bodyPr rot="0" spcFirstLastPara="1" vertOverflow="ellipsis" vert="horz" wrap="square" anchor="ctr" anchorCtr="1"/>
        <a:lstStyle/>
        <a:p>
          <a:pPr>
            <a:defRPr sz="20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solidFill>
      <a:schemeClr val="bg1">
        <a:lumMod val="95000"/>
      </a:schemeClr>
    </a:soli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userShapes r:id="rId4"/>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800" b="1" i="0" u="none" strike="noStrike" kern="1200" baseline="0">
                <a:solidFill>
                  <a:schemeClr val="tx1"/>
                </a:solidFill>
                <a:latin typeface="Arial" panose="020B0604020202020204" pitchFamily="34" charset="0"/>
                <a:ea typeface="+mn-ea"/>
                <a:cs typeface="Arial" panose="020B0604020202020204" pitchFamily="34" charset="0"/>
              </a:defRPr>
            </a:pPr>
            <a:r>
              <a:rPr lang="en-US" sz="2800" baseline="0" dirty="0">
                <a:solidFill>
                  <a:schemeClr val="tx1"/>
                </a:solidFill>
                <a:latin typeface="Arial" panose="020B0604020202020204" pitchFamily="34" charset="0"/>
                <a:cs typeface="Arial" panose="020B0604020202020204" pitchFamily="34" charset="0"/>
              </a:rPr>
              <a:t>Ratings of A4i App’s Ease of Use</a:t>
            </a:r>
          </a:p>
        </c:rich>
      </c:tx>
      <c:layout>
        <c:manualLayout>
          <c:xMode val="edge"/>
          <c:yMode val="edge"/>
          <c:x val="0.26969332614883357"/>
          <c:y val="2.0578917318345116E-2"/>
        </c:manualLayout>
      </c:layout>
      <c:overlay val="0"/>
      <c:spPr>
        <a:noFill/>
        <a:ln>
          <a:noFill/>
        </a:ln>
        <a:effectLst/>
      </c:spPr>
      <c:txPr>
        <a:bodyPr rot="0" spcFirstLastPara="1" vertOverflow="ellipsis" vert="horz" wrap="square" anchor="ctr" anchorCtr="1"/>
        <a:lstStyle/>
        <a:p>
          <a:pPr>
            <a:defRPr sz="28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title>
    <c:autoTitleDeleted val="0"/>
    <c:plotArea>
      <c:layout>
        <c:manualLayout>
          <c:layoutTarget val="inner"/>
          <c:xMode val="edge"/>
          <c:yMode val="edge"/>
          <c:x val="0.37479394493274637"/>
          <c:y val="0.11664119358206806"/>
          <c:w val="0.61327964027815784"/>
          <c:h val="0.85822096255083091"/>
        </c:manualLayout>
      </c:layout>
      <c:barChart>
        <c:barDir val="bar"/>
        <c:grouping val="clustered"/>
        <c:varyColors val="0"/>
        <c:ser>
          <c:idx val="0"/>
          <c:order val="0"/>
          <c:tx>
            <c:strRef>
              <c:f>'POST User Experience'!$Z$40</c:f>
              <c:strCache>
                <c:ptCount val="1"/>
                <c:pt idx="0">
                  <c:v>%Agree-Strongly Agreed</c:v>
                </c:pt>
              </c:strCache>
            </c:strRef>
          </c:tx>
          <c:spPr>
            <a:solidFill>
              <a:srgbClr val="DE9222"/>
            </a:solidFill>
            <a:ln w="9525" cap="flat" cmpd="sng" algn="ctr">
              <a:solidFill>
                <a:schemeClr val="lt1">
                  <a:alpha val="50000"/>
                </a:schemeClr>
              </a:solidFill>
              <a:round/>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2200" b="1"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'POST User Experience'!$Y$41:$Y$46</c:f>
              <c:strCache>
                <c:ptCount val="6"/>
                <c:pt idx="0">
                  <c:v>I find the A4i App to be visually appealing and attractive</c:v>
                </c:pt>
                <c:pt idx="1">
                  <c:v>The language in the A4i App was clear and easy to understand</c:v>
                </c:pt>
                <c:pt idx="2">
                  <c:v>It is easy to find the information I am looking for in the A4i App</c:v>
                </c:pt>
                <c:pt idx="3">
                  <c:v>It is easy to navigate within the A4i App</c:v>
                </c:pt>
                <c:pt idx="4">
                  <c:v>The A4i App rarely crashed or caused problems</c:v>
                </c:pt>
                <c:pt idx="5">
                  <c:v>The A4i App is easy to use</c:v>
                </c:pt>
              </c:strCache>
            </c:strRef>
          </c:cat>
          <c:val>
            <c:numRef>
              <c:f>'POST User Experience'!$Z$41:$Z$46</c:f>
              <c:numCache>
                <c:formatCode>0.0%</c:formatCode>
                <c:ptCount val="6"/>
                <c:pt idx="0">
                  <c:v>0.74</c:v>
                </c:pt>
                <c:pt idx="1">
                  <c:v>0.91999999999999993</c:v>
                </c:pt>
                <c:pt idx="2">
                  <c:v>0.88</c:v>
                </c:pt>
                <c:pt idx="3">
                  <c:v>0.82000000000000006</c:v>
                </c:pt>
                <c:pt idx="4">
                  <c:v>0.72</c:v>
                </c:pt>
                <c:pt idx="5">
                  <c:v>0.92</c:v>
                </c:pt>
              </c:numCache>
            </c:numRef>
          </c:val>
          <c:extLst>
            <c:ext xmlns:c16="http://schemas.microsoft.com/office/drawing/2014/chart" uri="{C3380CC4-5D6E-409C-BE32-E72D297353CC}">
              <c16:uniqueId val="{00000000-8664-4A8D-952E-04C5AB967E50}"/>
            </c:ext>
          </c:extLst>
        </c:ser>
        <c:dLbls>
          <c:dLblPos val="inEnd"/>
          <c:showLegendKey val="0"/>
          <c:showVal val="1"/>
          <c:showCatName val="0"/>
          <c:showSerName val="0"/>
          <c:showPercent val="0"/>
          <c:showBubbleSize val="0"/>
        </c:dLbls>
        <c:gapWidth val="65"/>
        <c:axId val="622996624"/>
        <c:axId val="623001872"/>
      </c:barChart>
      <c:catAx>
        <c:axId val="622996624"/>
        <c:scaling>
          <c:orientation val="minMax"/>
        </c:scaling>
        <c:delete val="0"/>
        <c:axPos val="l"/>
        <c:numFmt formatCode="General" sourceLinked="1"/>
        <c:majorTickMark val="none"/>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1600" b="0" i="0" u="none" strike="noStrike" kern="1200" cap="all" baseline="0">
                <a:solidFill>
                  <a:schemeClr val="tx1"/>
                </a:solidFill>
                <a:latin typeface="Arial" panose="020B0604020202020204" pitchFamily="34" charset="0"/>
                <a:ea typeface="+mn-ea"/>
                <a:cs typeface="Arial" panose="020B0604020202020204" pitchFamily="34" charset="0"/>
              </a:defRPr>
            </a:pPr>
            <a:endParaRPr lang="en-US"/>
          </a:p>
        </c:txPr>
        <c:crossAx val="623001872"/>
        <c:crosses val="autoZero"/>
        <c:auto val="1"/>
        <c:lblAlgn val="ctr"/>
        <c:lblOffset val="100"/>
        <c:noMultiLvlLbl val="0"/>
      </c:catAx>
      <c:valAx>
        <c:axId val="623001872"/>
        <c:scaling>
          <c:orientation val="minMax"/>
        </c:scaling>
        <c:delete val="1"/>
        <c:axPos val="b"/>
        <c:numFmt formatCode="0.0%" sourceLinked="1"/>
        <c:majorTickMark val="none"/>
        <c:minorTickMark val="none"/>
        <c:tickLblPos val="nextTo"/>
        <c:crossAx val="622996624"/>
        <c:crosses val="autoZero"/>
        <c:crossBetween val="between"/>
      </c:valAx>
      <c:spPr>
        <a:noFill/>
        <a:ln>
          <a:noFill/>
        </a:ln>
        <a:effectLst/>
      </c:spPr>
    </c:plotArea>
    <c:plotVisOnly val="1"/>
    <c:dispBlanksAs val="gap"/>
    <c:showDLblsOverMax val="0"/>
  </c:chart>
  <c:spPr>
    <a:solidFill>
      <a:schemeClr val="bg1">
        <a:lumMod val="95000"/>
      </a:schemeClr>
    </a:soli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1" i="0" u="none" strike="noStrike" kern="1200" baseline="0">
                <a:solidFill>
                  <a:schemeClr val="tx1"/>
                </a:solidFill>
                <a:latin typeface="Arial" panose="020B0604020202020204" pitchFamily="34" charset="0"/>
                <a:ea typeface="+mn-ea"/>
                <a:cs typeface="Arial" panose="020B0604020202020204" pitchFamily="34" charset="0"/>
              </a:defRPr>
            </a:pPr>
            <a:r>
              <a:rPr lang="en-US" sz="2800" dirty="0">
                <a:solidFill>
                  <a:schemeClr val="tx1"/>
                </a:solidFill>
                <a:latin typeface="Arial" panose="020B0604020202020204" pitchFamily="34" charset="0"/>
                <a:cs typeface="Arial" panose="020B0604020202020204" pitchFamily="34" charset="0"/>
              </a:rPr>
              <a:t>Ratings of A4i App’s Usefulness</a:t>
            </a:r>
          </a:p>
        </c:rich>
      </c:tx>
      <c:layout>
        <c:manualLayout>
          <c:xMode val="edge"/>
          <c:yMode val="edge"/>
          <c:x val="0.28414906909408377"/>
          <c:y val="1.7866943002933192E-2"/>
        </c:manualLayout>
      </c:layout>
      <c:overlay val="0"/>
      <c:spPr>
        <a:noFill/>
        <a:ln>
          <a:noFill/>
        </a:ln>
        <a:effectLst/>
      </c:spPr>
      <c:txPr>
        <a:bodyPr rot="0" spcFirstLastPara="1" vertOverflow="ellipsis" vert="horz" wrap="square" anchor="ctr" anchorCtr="1"/>
        <a:lstStyle/>
        <a:p>
          <a:pPr>
            <a:defRPr sz="2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title>
    <c:autoTitleDeleted val="0"/>
    <c:plotArea>
      <c:layout>
        <c:manualLayout>
          <c:layoutTarget val="inner"/>
          <c:xMode val="edge"/>
          <c:yMode val="edge"/>
          <c:x val="0.4766770445151074"/>
          <c:y val="0.10990400433351673"/>
          <c:w val="0.48518454850736664"/>
          <c:h val="0.86448946773065638"/>
        </c:manualLayout>
      </c:layout>
      <c:barChart>
        <c:barDir val="bar"/>
        <c:grouping val="clustered"/>
        <c:varyColors val="0"/>
        <c:ser>
          <c:idx val="0"/>
          <c:order val="0"/>
          <c:tx>
            <c:strRef>
              <c:f>'POST User Experience'!$Z$5</c:f>
              <c:strCache>
                <c:ptCount val="1"/>
                <c:pt idx="0">
                  <c:v>%Agree-Strongly Agreed</c:v>
                </c:pt>
              </c:strCache>
            </c:strRef>
          </c:tx>
          <c:spPr>
            <a:solidFill>
              <a:srgbClr val="0070C0"/>
            </a:solidFill>
            <a:ln w="9525" cap="flat" cmpd="sng" algn="ctr">
              <a:solidFill>
                <a:schemeClr val="lt1">
                  <a:alpha val="50000"/>
                </a:schemeClr>
              </a:solidFill>
              <a:round/>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22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'POST User Experience'!$Y$6:$Y$11</c:f>
              <c:strCache>
                <c:ptCount val="6"/>
                <c:pt idx="0">
                  <c:v>I would recommend A4i App</c:v>
                </c:pt>
                <c:pt idx="1">
                  <c:v>I would continue to use A4i App if given the opportunity</c:v>
                </c:pt>
                <c:pt idx="2">
                  <c:v>Using A4i App improved my mental health</c:v>
                </c:pt>
                <c:pt idx="3">
                  <c:v>A4i App met my wellness needs</c:v>
                </c:pt>
                <c:pt idx="4">
                  <c:v>I found A4i App to be useful in my daily life</c:v>
                </c:pt>
                <c:pt idx="5">
                  <c:v>I enjoyed using A4i App</c:v>
                </c:pt>
              </c:strCache>
            </c:strRef>
          </c:cat>
          <c:val>
            <c:numRef>
              <c:f>'POST User Experience'!$Z$6:$Z$11</c:f>
              <c:numCache>
                <c:formatCode>0.0%</c:formatCode>
                <c:ptCount val="6"/>
                <c:pt idx="0">
                  <c:v>1</c:v>
                </c:pt>
                <c:pt idx="1">
                  <c:v>0.88000000000000012</c:v>
                </c:pt>
                <c:pt idx="2">
                  <c:v>0.8</c:v>
                </c:pt>
                <c:pt idx="3">
                  <c:v>0.84000000000000008</c:v>
                </c:pt>
                <c:pt idx="4">
                  <c:v>0.89999999999999991</c:v>
                </c:pt>
                <c:pt idx="5">
                  <c:v>0.96</c:v>
                </c:pt>
              </c:numCache>
            </c:numRef>
          </c:val>
          <c:extLst>
            <c:ext xmlns:c16="http://schemas.microsoft.com/office/drawing/2014/chart" uri="{C3380CC4-5D6E-409C-BE32-E72D297353CC}">
              <c16:uniqueId val="{00000000-7BEA-42CC-BEFE-EC8BF9D5A79F}"/>
            </c:ext>
          </c:extLst>
        </c:ser>
        <c:dLbls>
          <c:dLblPos val="inEnd"/>
          <c:showLegendKey val="0"/>
          <c:showVal val="1"/>
          <c:showCatName val="0"/>
          <c:showSerName val="0"/>
          <c:showPercent val="0"/>
          <c:showBubbleSize val="0"/>
        </c:dLbls>
        <c:gapWidth val="65"/>
        <c:axId val="623016960"/>
        <c:axId val="623029424"/>
      </c:barChart>
      <c:catAx>
        <c:axId val="623016960"/>
        <c:scaling>
          <c:orientation val="minMax"/>
        </c:scaling>
        <c:delete val="0"/>
        <c:axPos val="l"/>
        <c:numFmt formatCode="General" sourceLinked="1"/>
        <c:majorTickMark val="none"/>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1600" b="0" i="0" u="none" strike="noStrike" kern="1200" cap="all" baseline="0">
                <a:solidFill>
                  <a:schemeClr val="tx1"/>
                </a:solidFill>
                <a:latin typeface="Arial" panose="020B0604020202020204" pitchFamily="34" charset="0"/>
                <a:ea typeface="+mn-ea"/>
                <a:cs typeface="Arial" panose="020B0604020202020204" pitchFamily="34" charset="0"/>
              </a:defRPr>
            </a:pPr>
            <a:endParaRPr lang="en-US"/>
          </a:p>
        </c:txPr>
        <c:crossAx val="623029424"/>
        <c:crosses val="autoZero"/>
        <c:auto val="1"/>
        <c:lblAlgn val="ctr"/>
        <c:lblOffset val="100"/>
        <c:noMultiLvlLbl val="0"/>
      </c:catAx>
      <c:valAx>
        <c:axId val="623029424"/>
        <c:scaling>
          <c:orientation val="minMax"/>
        </c:scaling>
        <c:delete val="1"/>
        <c:axPos val="b"/>
        <c:numFmt formatCode="0.0%" sourceLinked="1"/>
        <c:majorTickMark val="none"/>
        <c:minorTickMark val="none"/>
        <c:tickLblPos val="nextTo"/>
        <c:crossAx val="623016960"/>
        <c:crosses val="autoZero"/>
        <c:crossBetween val="between"/>
      </c:valAx>
      <c:spPr>
        <a:noFill/>
        <a:ln>
          <a:noFill/>
        </a:ln>
        <a:effectLst/>
      </c:spPr>
    </c:plotArea>
    <c:plotVisOnly val="1"/>
    <c:dispBlanksAs val="gap"/>
    <c:showDLblsOverMax val="0"/>
  </c:chart>
  <c:spPr>
    <a:solidFill>
      <a:schemeClr val="bg1">
        <a:lumMod val="95000"/>
      </a:schemeClr>
    </a:soli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userShapes r:id="rId4"/>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800" b="1" i="0" u="none" strike="noStrike" kern="1200" baseline="0">
                <a:solidFill>
                  <a:schemeClr val="tx1"/>
                </a:solidFill>
                <a:latin typeface="Arial" panose="020B0604020202020204" pitchFamily="34" charset="0"/>
                <a:ea typeface="+mn-ea"/>
                <a:cs typeface="Arial" panose="020B0604020202020204" pitchFamily="34" charset="0"/>
              </a:defRPr>
            </a:pPr>
            <a:r>
              <a:rPr lang="en-US" sz="2800" b="1" baseline="0" dirty="0">
                <a:solidFill>
                  <a:schemeClr val="tx1"/>
                </a:solidFill>
                <a:latin typeface="Arial" panose="020B0604020202020204" pitchFamily="34" charset="0"/>
                <a:cs typeface="Arial" panose="020B0604020202020204" pitchFamily="34" charset="0"/>
              </a:rPr>
              <a:t>Ratings on A4i Newsfeed Usage</a:t>
            </a:r>
          </a:p>
        </c:rich>
      </c:tx>
      <c:layout>
        <c:manualLayout>
          <c:xMode val="edge"/>
          <c:yMode val="edge"/>
          <c:x val="0.28846584209286702"/>
          <c:y val="1.9985854013975186E-2"/>
        </c:manualLayout>
      </c:layout>
      <c:overlay val="0"/>
      <c:spPr>
        <a:noFill/>
        <a:ln>
          <a:noFill/>
        </a:ln>
        <a:effectLst/>
      </c:spPr>
      <c:txPr>
        <a:bodyPr rot="0" spcFirstLastPara="1" vertOverflow="ellipsis" vert="horz" wrap="square" anchor="ctr" anchorCtr="1"/>
        <a:lstStyle/>
        <a:p>
          <a:pPr>
            <a:defRPr sz="28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title>
    <c:autoTitleDeleted val="0"/>
    <c:plotArea>
      <c:layout>
        <c:manualLayout>
          <c:layoutTarget val="inner"/>
          <c:xMode val="edge"/>
          <c:yMode val="edge"/>
          <c:x val="0.42693089177016957"/>
          <c:y val="9.7054962734211103E-2"/>
          <c:w val="0.57306910822983037"/>
          <c:h val="0.79383120684406772"/>
        </c:manualLayout>
      </c:layout>
      <c:barChart>
        <c:barDir val="bar"/>
        <c:grouping val="stacked"/>
        <c:varyColors val="0"/>
        <c:ser>
          <c:idx val="0"/>
          <c:order val="0"/>
          <c:tx>
            <c:strRef>
              <c:f>'POST User Experience'!$Q$166</c:f>
              <c:strCache>
                <c:ptCount val="1"/>
                <c:pt idx="0">
                  <c:v>Strongly Disagree</c:v>
                </c:pt>
              </c:strCache>
            </c:strRef>
          </c:tx>
          <c:spPr>
            <a:solidFill>
              <a:schemeClr val="accent3">
                <a:lumMod val="40000"/>
                <a:lumOff val="60000"/>
                <a:alpha val="85000"/>
              </a:schemeClr>
            </a:solidFill>
            <a:ln w="9525" cap="flat" cmpd="sng" algn="ctr">
              <a:solidFill>
                <a:schemeClr val="lt1">
                  <a:alpha val="50000"/>
                </a:schemeClr>
              </a:solidFill>
              <a:round/>
            </a:ln>
            <a:effectLst/>
          </c:spPr>
          <c:invertIfNegative val="0"/>
          <c:dLbls>
            <c:delete val="1"/>
          </c:dLbls>
          <c:cat>
            <c:strRef>
              <c:f>'POST User Experience'!$P$167:$P$171</c:f>
              <c:strCache>
                <c:ptCount val="5"/>
                <c:pt idx="0">
                  <c:v>Newsfeed helped me to feel more socially connected. </c:v>
                </c:pt>
                <c:pt idx="1">
                  <c:v>Useful in My daily Life</c:v>
                </c:pt>
                <c:pt idx="2">
                  <c:v>Met My Wellness Needs</c:v>
                </c:pt>
                <c:pt idx="3">
                  <c:v>Used the Newsfeed Often</c:v>
                </c:pt>
                <c:pt idx="4">
                  <c:v>Easy to use</c:v>
                </c:pt>
              </c:strCache>
            </c:strRef>
          </c:cat>
          <c:val>
            <c:numRef>
              <c:f>'POST User Experience'!$Q$167:$Q$171</c:f>
              <c:numCache>
                <c:formatCode>General</c:formatCode>
                <c:ptCount val="5"/>
                <c:pt idx="2" formatCode="0%">
                  <c:v>0.02</c:v>
                </c:pt>
                <c:pt idx="3" formatCode="0%">
                  <c:v>0.02</c:v>
                </c:pt>
              </c:numCache>
            </c:numRef>
          </c:val>
          <c:extLst>
            <c:ext xmlns:c16="http://schemas.microsoft.com/office/drawing/2014/chart" uri="{C3380CC4-5D6E-409C-BE32-E72D297353CC}">
              <c16:uniqueId val="{00000000-BFE3-401C-B18A-26782CED7C5B}"/>
            </c:ext>
          </c:extLst>
        </c:ser>
        <c:ser>
          <c:idx val="1"/>
          <c:order val="1"/>
          <c:tx>
            <c:strRef>
              <c:f>'POST User Experience'!$R$166</c:f>
              <c:strCache>
                <c:ptCount val="1"/>
                <c:pt idx="0">
                  <c:v>Disagree</c:v>
                </c:pt>
              </c:strCache>
            </c:strRef>
          </c:tx>
          <c:spPr>
            <a:solidFill>
              <a:schemeClr val="accent4">
                <a:lumMod val="75000"/>
                <a:alpha val="85000"/>
              </a:schemeClr>
            </a:solidFill>
            <a:ln w="9525" cap="flat" cmpd="sng" algn="ctr">
              <a:solidFill>
                <a:schemeClr val="lt1">
                  <a:alpha val="50000"/>
                </a:schemeClr>
              </a:solidFill>
              <a:round/>
            </a:ln>
            <a:effectLst/>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01-BFE3-401C-B18A-26782CED7C5B}"/>
                </c:ext>
              </c:extLst>
            </c:dLbl>
            <c:dLbl>
              <c:idx val="1"/>
              <c:delete val="1"/>
              <c:extLst>
                <c:ext xmlns:c15="http://schemas.microsoft.com/office/drawing/2012/chart" uri="{CE6537A1-D6FC-4f65-9D91-7224C49458BB}"/>
                <c:ext xmlns:c16="http://schemas.microsoft.com/office/drawing/2014/chart" uri="{C3380CC4-5D6E-409C-BE32-E72D297353CC}">
                  <c16:uniqueId val="{00000002-BFE3-401C-B18A-26782CED7C5B}"/>
                </c:ext>
              </c:extLst>
            </c:dLbl>
            <c:dLbl>
              <c:idx val="2"/>
              <c:delete val="1"/>
              <c:extLst>
                <c:ext xmlns:c15="http://schemas.microsoft.com/office/drawing/2012/chart" uri="{CE6537A1-D6FC-4f65-9D91-7224C49458BB}"/>
                <c:ext xmlns:c16="http://schemas.microsoft.com/office/drawing/2014/chart" uri="{C3380CC4-5D6E-409C-BE32-E72D297353CC}">
                  <c16:uniqueId val="{00000003-BFE3-401C-B18A-26782CED7C5B}"/>
                </c:ext>
              </c:extLst>
            </c:dLbl>
            <c:dLbl>
              <c:idx val="4"/>
              <c:delete val="1"/>
              <c:extLst>
                <c:ext xmlns:c15="http://schemas.microsoft.com/office/drawing/2012/chart" uri="{CE6537A1-D6FC-4f65-9D91-7224C49458BB}"/>
                <c:ext xmlns:c16="http://schemas.microsoft.com/office/drawing/2014/chart" uri="{C3380CC4-5D6E-409C-BE32-E72D297353CC}">
                  <c16:uniqueId val="{00000004-BFE3-401C-B18A-26782CED7C5B}"/>
                </c:ext>
              </c:extLst>
            </c:dLbl>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lt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'POST User Experience'!$P$167:$P$171</c:f>
              <c:strCache>
                <c:ptCount val="5"/>
                <c:pt idx="0">
                  <c:v>Newsfeed helped me to feel more socially connected. </c:v>
                </c:pt>
                <c:pt idx="1">
                  <c:v>Useful in My daily Life</c:v>
                </c:pt>
                <c:pt idx="2">
                  <c:v>Met My Wellness Needs</c:v>
                </c:pt>
                <c:pt idx="3">
                  <c:v>Used the Newsfeed Often</c:v>
                </c:pt>
                <c:pt idx="4">
                  <c:v>Easy to use</c:v>
                </c:pt>
              </c:strCache>
            </c:strRef>
          </c:cat>
          <c:val>
            <c:numRef>
              <c:f>'POST User Experience'!$R$167:$R$171</c:f>
              <c:numCache>
                <c:formatCode>0%</c:formatCode>
                <c:ptCount val="5"/>
                <c:pt idx="0">
                  <c:v>0.02</c:v>
                </c:pt>
                <c:pt idx="1">
                  <c:v>0.02</c:v>
                </c:pt>
                <c:pt idx="2">
                  <c:v>0.04</c:v>
                </c:pt>
                <c:pt idx="3">
                  <c:v>0.1</c:v>
                </c:pt>
                <c:pt idx="4">
                  <c:v>0.02</c:v>
                </c:pt>
              </c:numCache>
            </c:numRef>
          </c:val>
          <c:extLst>
            <c:ext xmlns:c16="http://schemas.microsoft.com/office/drawing/2014/chart" uri="{C3380CC4-5D6E-409C-BE32-E72D297353CC}">
              <c16:uniqueId val="{00000005-BFE3-401C-B18A-26782CED7C5B}"/>
            </c:ext>
          </c:extLst>
        </c:ser>
        <c:ser>
          <c:idx val="2"/>
          <c:order val="2"/>
          <c:tx>
            <c:strRef>
              <c:f>'POST User Experience'!$S$166</c:f>
              <c:strCache>
                <c:ptCount val="1"/>
                <c:pt idx="0">
                  <c:v>Neutral</c:v>
                </c:pt>
              </c:strCache>
            </c:strRef>
          </c:tx>
          <c:spPr>
            <a:solidFill>
              <a:srgbClr val="893B81"/>
            </a:solidFill>
            <a:ln w="9525" cap="flat" cmpd="sng" algn="ctr">
              <a:solidFill>
                <a:schemeClr val="lt1">
                  <a:alpha val="50000"/>
                </a:schemeClr>
              </a:solidFill>
              <a:round/>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lt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'POST User Experience'!$P$167:$P$171</c:f>
              <c:strCache>
                <c:ptCount val="5"/>
                <c:pt idx="0">
                  <c:v>Newsfeed helped me to feel more socially connected. </c:v>
                </c:pt>
                <c:pt idx="1">
                  <c:v>Useful in My daily Life</c:v>
                </c:pt>
                <c:pt idx="2">
                  <c:v>Met My Wellness Needs</c:v>
                </c:pt>
                <c:pt idx="3">
                  <c:v>Used the Newsfeed Often</c:v>
                </c:pt>
                <c:pt idx="4">
                  <c:v>Easy to use</c:v>
                </c:pt>
              </c:strCache>
            </c:strRef>
          </c:cat>
          <c:val>
            <c:numRef>
              <c:f>'POST User Experience'!$S$167:$S$171</c:f>
              <c:numCache>
                <c:formatCode>0%</c:formatCode>
                <c:ptCount val="5"/>
                <c:pt idx="0">
                  <c:v>0.2</c:v>
                </c:pt>
                <c:pt idx="1">
                  <c:v>0.18</c:v>
                </c:pt>
                <c:pt idx="2">
                  <c:v>0.22</c:v>
                </c:pt>
                <c:pt idx="3">
                  <c:v>0.18</c:v>
                </c:pt>
                <c:pt idx="4">
                  <c:v>0.06</c:v>
                </c:pt>
              </c:numCache>
            </c:numRef>
          </c:val>
          <c:extLst>
            <c:ext xmlns:c16="http://schemas.microsoft.com/office/drawing/2014/chart" uri="{C3380CC4-5D6E-409C-BE32-E72D297353CC}">
              <c16:uniqueId val="{00000006-BFE3-401C-B18A-26782CED7C5B}"/>
            </c:ext>
          </c:extLst>
        </c:ser>
        <c:ser>
          <c:idx val="3"/>
          <c:order val="3"/>
          <c:tx>
            <c:strRef>
              <c:f>'POST User Experience'!$T$166</c:f>
              <c:strCache>
                <c:ptCount val="1"/>
                <c:pt idx="0">
                  <c:v>Agree</c:v>
                </c:pt>
              </c:strCache>
            </c:strRef>
          </c:tx>
          <c:spPr>
            <a:solidFill>
              <a:srgbClr val="002D73"/>
            </a:solidFill>
            <a:ln w="9525" cap="flat" cmpd="sng" algn="ctr">
              <a:solidFill>
                <a:schemeClr val="lt1">
                  <a:alpha val="50000"/>
                </a:schemeClr>
              </a:solidFill>
              <a:round/>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lt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'POST User Experience'!$P$167:$P$171</c:f>
              <c:strCache>
                <c:ptCount val="5"/>
                <c:pt idx="0">
                  <c:v>Newsfeed helped me to feel more socially connected. </c:v>
                </c:pt>
                <c:pt idx="1">
                  <c:v>Useful in My daily Life</c:v>
                </c:pt>
                <c:pt idx="2">
                  <c:v>Met My Wellness Needs</c:v>
                </c:pt>
                <c:pt idx="3">
                  <c:v>Used the Newsfeed Often</c:v>
                </c:pt>
                <c:pt idx="4">
                  <c:v>Easy to use</c:v>
                </c:pt>
              </c:strCache>
            </c:strRef>
          </c:cat>
          <c:val>
            <c:numRef>
              <c:f>'POST User Experience'!$T$167:$T$171</c:f>
              <c:numCache>
                <c:formatCode>0%</c:formatCode>
                <c:ptCount val="5"/>
                <c:pt idx="0">
                  <c:v>0.32</c:v>
                </c:pt>
                <c:pt idx="1">
                  <c:v>0.32</c:v>
                </c:pt>
                <c:pt idx="2">
                  <c:v>0.22</c:v>
                </c:pt>
                <c:pt idx="3">
                  <c:v>0.18</c:v>
                </c:pt>
                <c:pt idx="4">
                  <c:v>0.3</c:v>
                </c:pt>
              </c:numCache>
            </c:numRef>
          </c:val>
          <c:extLst>
            <c:ext xmlns:c16="http://schemas.microsoft.com/office/drawing/2014/chart" uri="{C3380CC4-5D6E-409C-BE32-E72D297353CC}">
              <c16:uniqueId val="{00000007-BFE3-401C-B18A-26782CED7C5B}"/>
            </c:ext>
          </c:extLst>
        </c:ser>
        <c:ser>
          <c:idx val="4"/>
          <c:order val="4"/>
          <c:tx>
            <c:strRef>
              <c:f>'POST User Experience'!$U$166</c:f>
              <c:strCache>
                <c:ptCount val="1"/>
                <c:pt idx="0">
                  <c:v>Strongly Agree</c:v>
                </c:pt>
              </c:strCache>
            </c:strRef>
          </c:tx>
          <c:spPr>
            <a:solidFill>
              <a:schemeClr val="accent2">
                <a:lumMod val="75000"/>
              </a:schemeClr>
            </a:solidFill>
            <a:ln w="9525" cap="flat" cmpd="sng" algn="ctr">
              <a:solidFill>
                <a:schemeClr val="lt1">
                  <a:alpha val="50000"/>
                </a:schemeClr>
              </a:solidFill>
              <a:round/>
            </a:ln>
            <a:effectLst/>
          </c:spPr>
          <c:invertIfNegative val="0"/>
          <c:dLbls>
            <c:dLbl>
              <c:idx val="3"/>
              <c:layout>
                <c:manualLayout>
                  <c:x val="-2.283104766307047E-2"/>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BFE3-401C-B18A-26782CED7C5B}"/>
                </c:ext>
              </c:extLst>
            </c:dLbl>
            <c:dLbl>
              <c:idx val="4"/>
              <c:layout>
                <c:manualLayout>
                  <c:x val="-1.4269404789418978E-2"/>
                  <c:y val="-2.1023858603128674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BFE3-401C-B18A-26782CED7C5B}"/>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lt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'POST User Experience'!$P$167:$P$171</c:f>
              <c:strCache>
                <c:ptCount val="5"/>
                <c:pt idx="0">
                  <c:v>Newsfeed helped me to feel more socially connected. </c:v>
                </c:pt>
                <c:pt idx="1">
                  <c:v>Useful in My daily Life</c:v>
                </c:pt>
                <c:pt idx="2">
                  <c:v>Met My Wellness Needs</c:v>
                </c:pt>
                <c:pt idx="3">
                  <c:v>Used the Newsfeed Often</c:v>
                </c:pt>
                <c:pt idx="4">
                  <c:v>Easy to use</c:v>
                </c:pt>
              </c:strCache>
            </c:strRef>
          </c:cat>
          <c:val>
            <c:numRef>
              <c:f>'POST User Experience'!$U$167:$U$171</c:f>
              <c:numCache>
                <c:formatCode>0%</c:formatCode>
                <c:ptCount val="5"/>
                <c:pt idx="0">
                  <c:v>0.46</c:v>
                </c:pt>
                <c:pt idx="1">
                  <c:v>0.48</c:v>
                </c:pt>
                <c:pt idx="2">
                  <c:v>0.5</c:v>
                </c:pt>
                <c:pt idx="3">
                  <c:v>0.52</c:v>
                </c:pt>
                <c:pt idx="4">
                  <c:v>0.62</c:v>
                </c:pt>
              </c:numCache>
            </c:numRef>
          </c:val>
          <c:extLst>
            <c:ext xmlns:c16="http://schemas.microsoft.com/office/drawing/2014/chart" uri="{C3380CC4-5D6E-409C-BE32-E72D297353CC}">
              <c16:uniqueId val="{0000000A-BFE3-401C-B18A-26782CED7C5B}"/>
            </c:ext>
          </c:extLst>
        </c:ser>
        <c:dLbls>
          <c:dLblPos val="ctr"/>
          <c:showLegendKey val="0"/>
          <c:showVal val="1"/>
          <c:showCatName val="0"/>
          <c:showSerName val="0"/>
          <c:showPercent val="0"/>
          <c:showBubbleSize val="0"/>
        </c:dLbls>
        <c:gapWidth val="150"/>
        <c:overlap val="100"/>
        <c:axId val="726914616"/>
        <c:axId val="726917896"/>
      </c:barChart>
      <c:catAx>
        <c:axId val="726914616"/>
        <c:scaling>
          <c:orientation val="minMax"/>
        </c:scaling>
        <c:delete val="0"/>
        <c:axPos val="l"/>
        <c:numFmt formatCode="General" sourceLinked="1"/>
        <c:majorTickMark val="none"/>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t" anchorCtr="0"/>
          <a:lstStyle/>
          <a:p>
            <a:pPr>
              <a:defRPr sz="1800" b="0" i="0" u="none" strike="noStrike" kern="1200" cap="all" baseline="0">
                <a:solidFill>
                  <a:schemeClr val="tx1"/>
                </a:solidFill>
                <a:latin typeface="Arial" panose="020B0604020202020204" pitchFamily="34" charset="0"/>
                <a:ea typeface="+mn-ea"/>
                <a:cs typeface="Arial" panose="020B0604020202020204" pitchFamily="34" charset="0"/>
              </a:defRPr>
            </a:pPr>
            <a:endParaRPr lang="en-US"/>
          </a:p>
        </c:txPr>
        <c:crossAx val="726917896"/>
        <c:crosses val="autoZero"/>
        <c:auto val="1"/>
        <c:lblAlgn val="l"/>
        <c:lblOffset val="100"/>
        <c:noMultiLvlLbl val="0"/>
      </c:catAx>
      <c:valAx>
        <c:axId val="726917896"/>
        <c:scaling>
          <c:orientation val="minMax"/>
        </c:scaling>
        <c:delete val="1"/>
        <c:axPos val="b"/>
        <c:numFmt formatCode="General" sourceLinked="1"/>
        <c:majorTickMark val="none"/>
        <c:minorTickMark val="none"/>
        <c:tickLblPos val="nextTo"/>
        <c:crossAx val="726914616"/>
        <c:crosses val="autoZero"/>
        <c:crossBetween val="between"/>
      </c:valAx>
      <c:spPr>
        <a:noFill/>
        <a:ln>
          <a:noFill/>
        </a:ln>
        <a:effectLst/>
      </c:spPr>
    </c:plotArea>
    <c:legend>
      <c:legendPos val="b"/>
      <c:layout>
        <c:manualLayout>
          <c:xMode val="edge"/>
          <c:yMode val="edge"/>
          <c:x val="0.19635755824017093"/>
          <c:y val="0.93149733953534519"/>
          <c:w val="0.6851117655509632"/>
          <c:h val="5.835213340846742E-2"/>
        </c:manualLayout>
      </c:layout>
      <c:overlay val="0"/>
      <c:spPr>
        <a:solidFill>
          <a:schemeClr val="lt1">
            <a:lumMod val="95000"/>
            <a:alpha val="39000"/>
          </a:schemeClr>
        </a:solidFill>
        <a:ln>
          <a:solidFill>
            <a:schemeClr val="accent6">
              <a:lumMod val="75000"/>
            </a:schemeClr>
          </a:solidFill>
        </a:ln>
        <a:effectLst/>
      </c:spPr>
      <c:txPr>
        <a:bodyPr rot="0" spcFirstLastPara="1" vertOverflow="ellipsis" vert="horz" wrap="square" anchor="ctr" anchorCtr="1"/>
        <a:lstStyle/>
        <a:p>
          <a:pPr>
            <a:defRPr sz="20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solidFill>
      <a:srgbClr val="F9F9F9"/>
    </a:soli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userShapes r:id="rId4"/>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800" b="1" i="0" u="none" strike="noStrike" kern="1200" baseline="0">
                <a:solidFill>
                  <a:schemeClr val="tx1"/>
                </a:solidFill>
                <a:latin typeface="Arial" panose="020B0604020202020204" pitchFamily="34" charset="0"/>
                <a:ea typeface="+mn-ea"/>
                <a:cs typeface="Arial" panose="020B0604020202020204" pitchFamily="34" charset="0"/>
              </a:defRPr>
            </a:pPr>
            <a:r>
              <a:rPr lang="en-US" sz="2800" dirty="0">
                <a:solidFill>
                  <a:schemeClr val="tx1"/>
                </a:solidFill>
                <a:latin typeface="Arial" panose="020B0604020202020204" pitchFamily="34" charset="0"/>
                <a:cs typeface="Arial" panose="020B0604020202020204" pitchFamily="34" charset="0"/>
              </a:rPr>
              <a:t>Ratings of A4i App’s Goals Tracking </a:t>
            </a:r>
          </a:p>
        </c:rich>
      </c:tx>
      <c:layout>
        <c:manualLayout>
          <c:xMode val="edge"/>
          <c:yMode val="edge"/>
          <c:x val="0.26002072079734456"/>
          <c:y val="3.0347332894795211E-2"/>
        </c:manualLayout>
      </c:layout>
      <c:overlay val="0"/>
      <c:spPr>
        <a:noFill/>
        <a:ln>
          <a:noFill/>
        </a:ln>
        <a:effectLst/>
      </c:spPr>
      <c:txPr>
        <a:bodyPr rot="0" spcFirstLastPara="1" vertOverflow="ellipsis" vert="horz" wrap="square" anchor="ctr" anchorCtr="1"/>
        <a:lstStyle/>
        <a:p>
          <a:pPr>
            <a:defRPr sz="28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title>
    <c:autoTitleDeleted val="0"/>
    <c:plotArea>
      <c:layout>
        <c:manualLayout>
          <c:layoutTarget val="inner"/>
          <c:xMode val="edge"/>
          <c:yMode val="edge"/>
          <c:x val="0.46855835932260775"/>
          <c:y val="0.10050631017303163"/>
          <c:w val="0.52880033800355175"/>
          <c:h val="0.81610737760714269"/>
        </c:manualLayout>
      </c:layout>
      <c:barChart>
        <c:barDir val="bar"/>
        <c:grouping val="stacked"/>
        <c:varyColors val="0"/>
        <c:ser>
          <c:idx val="0"/>
          <c:order val="0"/>
          <c:tx>
            <c:strRef>
              <c:f>'[A4i Analysis Tables &amp; Graphs (Completed Clients as of 10.24.2023).xlsx]POST User Experience'!$Q$248</c:f>
              <c:strCache>
                <c:ptCount val="1"/>
                <c:pt idx="0">
                  <c:v>Strongly Disagree</c:v>
                </c:pt>
              </c:strCache>
            </c:strRef>
          </c:tx>
          <c:spPr>
            <a:solidFill>
              <a:schemeClr val="accent3">
                <a:lumMod val="40000"/>
                <a:lumOff val="60000"/>
              </a:schemeClr>
            </a:solidFill>
            <a:ln w="9525" cap="flat" cmpd="sng" algn="ctr">
              <a:solidFill>
                <a:schemeClr val="lt1">
                  <a:alpha val="50000"/>
                </a:schemeClr>
              </a:solidFill>
              <a:round/>
            </a:ln>
            <a:effectLst/>
          </c:spPr>
          <c:invertIfNegative val="0"/>
          <c:dLbls>
            <c:delete val="1"/>
          </c:dLbls>
          <c:cat>
            <c:strRef>
              <c:f>'[A4i Analysis Tables &amp; Graphs (Completed Clients as of 10.24.2023).xlsx]POST User Experience'!$P$249:$P$254</c:f>
              <c:strCache>
                <c:ptCount val="6"/>
                <c:pt idx="0">
                  <c:v>Used Goal Achievement Report Often </c:v>
                </c:pt>
                <c:pt idx="1">
                  <c:v>Helped me Feel Connected to Service Providers and Services</c:v>
                </c:pt>
                <c:pt idx="2">
                  <c:v>Useful in Daily Life</c:v>
                </c:pt>
                <c:pt idx="3">
                  <c:v> Helped to Achieve My Goals</c:v>
                </c:pt>
                <c:pt idx="4">
                  <c:v>Met Wellness Needs</c:v>
                </c:pt>
                <c:pt idx="5">
                  <c:v>Goal Tracking  Easy to Use</c:v>
                </c:pt>
              </c:strCache>
            </c:strRef>
          </c:cat>
          <c:val>
            <c:numRef>
              <c:f>'[A4i Analysis Tables &amp; Graphs (Completed Clients as of 10.24.2023).xlsx]POST User Experience'!$Q$249:$Q$254</c:f>
              <c:numCache>
                <c:formatCode>0.0%</c:formatCode>
                <c:ptCount val="6"/>
                <c:pt idx="0">
                  <c:v>0.06</c:v>
                </c:pt>
                <c:pt idx="1">
                  <c:v>0.02</c:v>
                </c:pt>
                <c:pt idx="2">
                  <c:v>0.02</c:v>
                </c:pt>
                <c:pt idx="3">
                  <c:v>0.02</c:v>
                </c:pt>
                <c:pt idx="4">
                  <c:v>0.02</c:v>
                </c:pt>
              </c:numCache>
            </c:numRef>
          </c:val>
          <c:extLst>
            <c:ext xmlns:c16="http://schemas.microsoft.com/office/drawing/2014/chart" uri="{C3380CC4-5D6E-409C-BE32-E72D297353CC}">
              <c16:uniqueId val="{00000000-8A4C-4B35-9C94-5357D6140D88}"/>
            </c:ext>
          </c:extLst>
        </c:ser>
        <c:ser>
          <c:idx val="1"/>
          <c:order val="1"/>
          <c:tx>
            <c:strRef>
              <c:f>'[A4i Analysis Tables &amp; Graphs (Completed Clients as of 10.24.2023).xlsx]POST User Experience'!$R$248</c:f>
              <c:strCache>
                <c:ptCount val="1"/>
                <c:pt idx="0">
                  <c:v>Disagree</c:v>
                </c:pt>
              </c:strCache>
            </c:strRef>
          </c:tx>
          <c:spPr>
            <a:solidFill>
              <a:schemeClr val="accent4"/>
            </a:solidFill>
            <a:ln w="9525" cap="flat" cmpd="sng" algn="ctr">
              <a:solidFill>
                <a:schemeClr val="lt1">
                  <a:alpha val="50000"/>
                </a:schemeClr>
              </a:solidFill>
              <a:round/>
            </a:ln>
            <a:effectLst/>
          </c:spPr>
          <c:invertIfNegative val="0"/>
          <c:dLbls>
            <c:delete val="1"/>
          </c:dLbls>
          <c:cat>
            <c:strRef>
              <c:f>'[A4i Analysis Tables &amp; Graphs (Completed Clients as of 10.24.2023).xlsx]POST User Experience'!$P$249:$P$254</c:f>
              <c:strCache>
                <c:ptCount val="6"/>
                <c:pt idx="0">
                  <c:v>Used Goal Achievement Report Often </c:v>
                </c:pt>
                <c:pt idx="1">
                  <c:v>Helped me Feel Connected to Service Providers and Services</c:v>
                </c:pt>
                <c:pt idx="2">
                  <c:v>Useful in Daily Life</c:v>
                </c:pt>
                <c:pt idx="3">
                  <c:v> Helped to Achieve My Goals</c:v>
                </c:pt>
                <c:pt idx="4">
                  <c:v>Met Wellness Needs</c:v>
                </c:pt>
                <c:pt idx="5">
                  <c:v>Goal Tracking  Easy to Use</c:v>
                </c:pt>
              </c:strCache>
            </c:strRef>
          </c:cat>
          <c:val>
            <c:numRef>
              <c:f>'[A4i Analysis Tables &amp; Graphs (Completed Clients as of 10.24.2023).xlsx]POST User Experience'!$R$249:$R$254</c:f>
              <c:numCache>
                <c:formatCode>0.0%</c:formatCode>
                <c:ptCount val="6"/>
                <c:pt idx="0">
                  <c:v>0.08</c:v>
                </c:pt>
                <c:pt idx="1">
                  <c:v>0.04</c:v>
                </c:pt>
                <c:pt idx="2">
                  <c:v>0.02</c:v>
                </c:pt>
                <c:pt idx="3">
                  <c:v>0.06</c:v>
                </c:pt>
                <c:pt idx="4">
                  <c:v>0.02</c:v>
                </c:pt>
                <c:pt idx="5">
                  <c:v>0.08</c:v>
                </c:pt>
              </c:numCache>
            </c:numRef>
          </c:val>
          <c:extLst>
            <c:ext xmlns:c16="http://schemas.microsoft.com/office/drawing/2014/chart" uri="{C3380CC4-5D6E-409C-BE32-E72D297353CC}">
              <c16:uniqueId val="{00000001-8A4C-4B35-9C94-5357D6140D88}"/>
            </c:ext>
          </c:extLst>
        </c:ser>
        <c:ser>
          <c:idx val="2"/>
          <c:order val="2"/>
          <c:tx>
            <c:strRef>
              <c:f>'[A4i Analysis Tables &amp; Graphs (Completed Clients as of 10.24.2023).xlsx]POST User Experience'!$S$248</c:f>
              <c:strCache>
                <c:ptCount val="1"/>
                <c:pt idx="0">
                  <c:v>Neutral</c:v>
                </c:pt>
              </c:strCache>
            </c:strRef>
          </c:tx>
          <c:spPr>
            <a:solidFill>
              <a:srgbClr val="893B81"/>
            </a:solidFill>
            <a:ln w="9525" cap="flat" cmpd="sng" algn="ctr">
              <a:solidFill>
                <a:schemeClr val="lt1">
                  <a:alpha val="50000"/>
                </a:schemeClr>
              </a:solidFill>
              <a:round/>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lt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'[A4i Analysis Tables &amp; Graphs (Completed Clients as of 10.24.2023).xlsx]POST User Experience'!$P$249:$P$254</c:f>
              <c:strCache>
                <c:ptCount val="6"/>
                <c:pt idx="0">
                  <c:v>Used Goal Achievement Report Often </c:v>
                </c:pt>
                <c:pt idx="1">
                  <c:v>Helped me Feel Connected to Service Providers and Services</c:v>
                </c:pt>
                <c:pt idx="2">
                  <c:v>Useful in Daily Life</c:v>
                </c:pt>
                <c:pt idx="3">
                  <c:v> Helped to Achieve My Goals</c:v>
                </c:pt>
                <c:pt idx="4">
                  <c:v>Met Wellness Needs</c:v>
                </c:pt>
                <c:pt idx="5">
                  <c:v>Goal Tracking  Easy to Use</c:v>
                </c:pt>
              </c:strCache>
            </c:strRef>
          </c:cat>
          <c:val>
            <c:numRef>
              <c:f>'[A4i Analysis Tables &amp; Graphs (Completed Clients as of 10.24.2023).xlsx]POST User Experience'!$S$249:$S$254</c:f>
              <c:numCache>
                <c:formatCode>0.0%</c:formatCode>
                <c:ptCount val="6"/>
                <c:pt idx="0">
                  <c:v>0.24</c:v>
                </c:pt>
                <c:pt idx="1">
                  <c:v>0.18</c:v>
                </c:pt>
                <c:pt idx="2">
                  <c:v>0.24</c:v>
                </c:pt>
                <c:pt idx="3">
                  <c:v>0.22</c:v>
                </c:pt>
                <c:pt idx="4">
                  <c:v>0.3</c:v>
                </c:pt>
                <c:pt idx="5">
                  <c:v>0.06</c:v>
                </c:pt>
              </c:numCache>
            </c:numRef>
          </c:val>
          <c:extLst>
            <c:ext xmlns:c16="http://schemas.microsoft.com/office/drawing/2014/chart" uri="{C3380CC4-5D6E-409C-BE32-E72D297353CC}">
              <c16:uniqueId val="{00000002-8A4C-4B35-9C94-5357D6140D88}"/>
            </c:ext>
          </c:extLst>
        </c:ser>
        <c:ser>
          <c:idx val="3"/>
          <c:order val="3"/>
          <c:tx>
            <c:strRef>
              <c:f>'[A4i Analysis Tables &amp; Graphs (Completed Clients as of 10.24.2023).xlsx]POST User Experience'!$T$248</c:f>
              <c:strCache>
                <c:ptCount val="1"/>
                <c:pt idx="0">
                  <c:v>Agree</c:v>
                </c:pt>
              </c:strCache>
            </c:strRef>
          </c:tx>
          <c:spPr>
            <a:solidFill>
              <a:srgbClr val="002D73"/>
            </a:solidFill>
            <a:ln w="9525" cap="flat" cmpd="sng" algn="ctr">
              <a:solidFill>
                <a:schemeClr val="lt1">
                  <a:alpha val="50000"/>
                </a:schemeClr>
              </a:solidFill>
              <a:round/>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lt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'[A4i Analysis Tables &amp; Graphs (Completed Clients as of 10.24.2023).xlsx]POST User Experience'!$P$249:$P$254</c:f>
              <c:strCache>
                <c:ptCount val="6"/>
                <c:pt idx="0">
                  <c:v>Used Goal Achievement Report Often </c:v>
                </c:pt>
                <c:pt idx="1">
                  <c:v>Helped me Feel Connected to Service Providers and Services</c:v>
                </c:pt>
                <c:pt idx="2">
                  <c:v>Useful in Daily Life</c:v>
                </c:pt>
                <c:pt idx="3">
                  <c:v> Helped to Achieve My Goals</c:v>
                </c:pt>
                <c:pt idx="4">
                  <c:v>Met Wellness Needs</c:v>
                </c:pt>
                <c:pt idx="5">
                  <c:v>Goal Tracking  Easy to Use</c:v>
                </c:pt>
              </c:strCache>
            </c:strRef>
          </c:cat>
          <c:val>
            <c:numRef>
              <c:f>'[A4i Analysis Tables &amp; Graphs (Completed Clients as of 10.24.2023).xlsx]POST User Experience'!$T$249:$T$254</c:f>
              <c:numCache>
                <c:formatCode>0.0%</c:formatCode>
                <c:ptCount val="6"/>
                <c:pt idx="0">
                  <c:v>0.26</c:v>
                </c:pt>
                <c:pt idx="1">
                  <c:v>0.34</c:v>
                </c:pt>
                <c:pt idx="2">
                  <c:v>0.32</c:v>
                </c:pt>
                <c:pt idx="3">
                  <c:v>0.34</c:v>
                </c:pt>
                <c:pt idx="4">
                  <c:v>0.3</c:v>
                </c:pt>
                <c:pt idx="5">
                  <c:v>0.3</c:v>
                </c:pt>
              </c:numCache>
            </c:numRef>
          </c:val>
          <c:extLst>
            <c:ext xmlns:c16="http://schemas.microsoft.com/office/drawing/2014/chart" uri="{C3380CC4-5D6E-409C-BE32-E72D297353CC}">
              <c16:uniqueId val="{00000003-8A4C-4B35-9C94-5357D6140D88}"/>
            </c:ext>
          </c:extLst>
        </c:ser>
        <c:ser>
          <c:idx val="4"/>
          <c:order val="4"/>
          <c:tx>
            <c:strRef>
              <c:f>'[A4i Analysis Tables &amp; Graphs (Completed Clients as of 10.24.2023).xlsx]POST User Experience'!$U$248</c:f>
              <c:strCache>
                <c:ptCount val="1"/>
                <c:pt idx="0">
                  <c:v>Strongly Agree</c:v>
                </c:pt>
              </c:strCache>
            </c:strRef>
          </c:tx>
          <c:spPr>
            <a:solidFill>
              <a:schemeClr val="accent2">
                <a:lumMod val="75000"/>
              </a:schemeClr>
            </a:solidFill>
            <a:ln w="9525" cap="flat" cmpd="sng" algn="ctr">
              <a:solidFill>
                <a:schemeClr val="lt1">
                  <a:alpha val="50000"/>
                </a:schemeClr>
              </a:solidFill>
              <a:round/>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lt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'[A4i Analysis Tables &amp; Graphs (Completed Clients as of 10.24.2023).xlsx]POST User Experience'!$P$249:$P$254</c:f>
              <c:strCache>
                <c:ptCount val="6"/>
                <c:pt idx="0">
                  <c:v>Used Goal Achievement Report Often </c:v>
                </c:pt>
                <c:pt idx="1">
                  <c:v>Helped me Feel Connected to Service Providers and Services</c:v>
                </c:pt>
                <c:pt idx="2">
                  <c:v>Useful in Daily Life</c:v>
                </c:pt>
                <c:pt idx="3">
                  <c:v> Helped to Achieve My Goals</c:v>
                </c:pt>
                <c:pt idx="4">
                  <c:v>Met Wellness Needs</c:v>
                </c:pt>
                <c:pt idx="5">
                  <c:v>Goal Tracking  Easy to Use</c:v>
                </c:pt>
              </c:strCache>
            </c:strRef>
          </c:cat>
          <c:val>
            <c:numRef>
              <c:f>'[A4i Analysis Tables &amp; Graphs (Completed Clients as of 10.24.2023).xlsx]POST User Experience'!$U$249:$U$254</c:f>
              <c:numCache>
                <c:formatCode>0.0%</c:formatCode>
                <c:ptCount val="6"/>
                <c:pt idx="0">
                  <c:v>0.36</c:v>
                </c:pt>
                <c:pt idx="1">
                  <c:v>0.42</c:v>
                </c:pt>
                <c:pt idx="2">
                  <c:v>0.4</c:v>
                </c:pt>
                <c:pt idx="3">
                  <c:v>0.36</c:v>
                </c:pt>
                <c:pt idx="4">
                  <c:v>0.36</c:v>
                </c:pt>
                <c:pt idx="5">
                  <c:v>0.56000000000000005</c:v>
                </c:pt>
              </c:numCache>
            </c:numRef>
          </c:val>
          <c:extLst>
            <c:ext xmlns:c16="http://schemas.microsoft.com/office/drawing/2014/chart" uri="{C3380CC4-5D6E-409C-BE32-E72D297353CC}">
              <c16:uniqueId val="{00000004-8A4C-4B35-9C94-5357D6140D88}"/>
            </c:ext>
          </c:extLst>
        </c:ser>
        <c:dLbls>
          <c:dLblPos val="ctr"/>
          <c:showLegendKey val="0"/>
          <c:showVal val="1"/>
          <c:showCatName val="0"/>
          <c:showSerName val="0"/>
          <c:showPercent val="0"/>
          <c:showBubbleSize val="0"/>
        </c:dLbls>
        <c:gapWidth val="150"/>
        <c:overlap val="100"/>
        <c:axId val="416422128"/>
        <c:axId val="416420816"/>
      </c:barChart>
      <c:catAx>
        <c:axId val="416422128"/>
        <c:scaling>
          <c:orientation val="minMax"/>
        </c:scaling>
        <c:delete val="0"/>
        <c:axPos val="l"/>
        <c:numFmt formatCode="General" sourceLinked="1"/>
        <c:majorTickMark val="none"/>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1800" b="0" i="0" u="none" strike="noStrike" kern="1200" cap="all" baseline="0">
                <a:solidFill>
                  <a:schemeClr val="tx1"/>
                </a:solidFill>
                <a:latin typeface="Arial" panose="020B0604020202020204" pitchFamily="34" charset="0"/>
                <a:ea typeface="+mn-ea"/>
                <a:cs typeface="Arial" panose="020B0604020202020204" pitchFamily="34" charset="0"/>
              </a:defRPr>
            </a:pPr>
            <a:endParaRPr lang="en-US"/>
          </a:p>
        </c:txPr>
        <c:crossAx val="416420816"/>
        <c:crosses val="autoZero"/>
        <c:auto val="0"/>
        <c:lblAlgn val="ctr"/>
        <c:lblOffset val="100"/>
        <c:tickLblSkip val="1"/>
        <c:noMultiLvlLbl val="0"/>
      </c:catAx>
      <c:valAx>
        <c:axId val="416420816"/>
        <c:scaling>
          <c:orientation val="minMax"/>
        </c:scaling>
        <c:delete val="1"/>
        <c:axPos val="b"/>
        <c:numFmt formatCode="0.0%" sourceLinked="1"/>
        <c:majorTickMark val="none"/>
        <c:minorTickMark val="none"/>
        <c:tickLblPos val="nextTo"/>
        <c:crossAx val="416422128"/>
        <c:crosses val="autoZero"/>
        <c:crossBetween val="between"/>
      </c:valAx>
      <c:spPr>
        <a:noFill/>
        <a:ln>
          <a:noFill/>
        </a:ln>
        <a:effectLst/>
      </c:spPr>
    </c:plotArea>
    <c:legend>
      <c:legendPos val="b"/>
      <c:layout>
        <c:manualLayout>
          <c:xMode val="edge"/>
          <c:yMode val="edge"/>
          <c:x val="0.19201056523981952"/>
          <c:y val="0.92958597847135693"/>
          <c:w val="0.69058497812856745"/>
          <c:h val="5.7261329999477001E-2"/>
        </c:manualLayout>
      </c:layout>
      <c:overlay val="0"/>
      <c:spPr>
        <a:solidFill>
          <a:schemeClr val="lt1">
            <a:lumMod val="95000"/>
            <a:alpha val="39000"/>
          </a:schemeClr>
        </a:solidFill>
        <a:ln>
          <a:solidFill>
            <a:schemeClr val="accent6">
              <a:lumMod val="75000"/>
            </a:schemeClr>
          </a:solidFill>
        </a:ln>
        <a:effectLst/>
      </c:spPr>
      <c:txPr>
        <a:bodyPr rot="0" spcFirstLastPara="1" vertOverflow="ellipsis" vert="horz" wrap="square" anchor="ctr" anchorCtr="1"/>
        <a:lstStyle/>
        <a:p>
          <a:pPr>
            <a:defRPr sz="20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solidFill>
      <a:schemeClr val="bg1">
        <a:lumMod val="95000"/>
      </a:schemeClr>
    </a:soli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userShapes r:id="rId4"/>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'PRE-POST BASIS-24'!$J$15</c:f>
              <c:strCache>
                <c:ptCount val="1"/>
                <c:pt idx="0">
                  <c:v>Pre</c:v>
                </c:pt>
              </c:strCache>
            </c:strRef>
          </c:tx>
          <c:spPr>
            <a:solidFill>
              <a:srgbClr val="002D73"/>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lt1"/>
                    </a:solidFill>
                    <a:latin typeface="Arial" panose="020B0604020202020204" pitchFamily="34" charset="0"/>
                    <a:ea typeface="+mn-ea"/>
                    <a:cs typeface="Arial" panose="020B0604020202020204"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'PRE-POST BASIS-24'!$I$16:$I$22</c:f>
              <c:strCache>
                <c:ptCount val="7"/>
                <c:pt idx="0">
                  <c:v>Depression &amp; Functioning</c:v>
                </c:pt>
                <c:pt idx="1">
                  <c:v>Interpersonal Relationships</c:v>
                </c:pt>
                <c:pt idx="2">
                  <c:v>Self-Harm</c:v>
                </c:pt>
                <c:pt idx="3">
                  <c:v>Emotionally Labile</c:v>
                </c:pt>
                <c:pt idx="4">
                  <c:v>Psychosis</c:v>
                </c:pt>
                <c:pt idx="5">
                  <c:v>Substance Abuse</c:v>
                </c:pt>
                <c:pt idx="6">
                  <c:v>Total Weighted Score</c:v>
                </c:pt>
              </c:strCache>
            </c:strRef>
          </c:cat>
          <c:val>
            <c:numRef>
              <c:f>'PRE-POST BASIS-24'!$J$16:$J$22</c:f>
              <c:numCache>
                <c:formatCode>0.00</c:formatCode>
                <c:ptCount val="7"/>
                <c:pt idx="0">
                  <c:v>1.9548000000000001</c:v>
                </c:pt>
                <c:pt idx="1">
                  <c:v>1.7478</c:v>
                </c:pt>
                <c:pt idx="2">
                  <c:v>0.78639999999999999</c:v>
                </c:pt>
                <c:pt idx="3">
                  <c:v>2.1212</c:v>
                </c:pt>
                <c:pt idx="4">
                  <c:v>1.9077</c:v>
                </c:pt>
                <c:pt idx="5">
                  <c:v>0.80189999999999995</c:v>
                </c:pt>
                <c:pt idx="6">
                  <c:v>1.7335</c:v>
                </c:pt>
              </c:numCache>
            </c:numRef>
          </c:val>
          <c:extLst>
            <c:ext xmlns:c16="http://schemas.microsoft.com/office/drawing/2014/chart" uri="{C3380CC4-5D6E-409C-BE32-E72D297353CC}">
              <c16:uniqueId val="{00000000-1051-47A5-9225-98497607B2C7}"/>
            </c:ext>
          </c:extLst>
        </c:ser>
        <c:ser>
          <c:idx val="1"/>
          <c:order val="1"/>
          <c:tx>
            <c:strRef>
              <c:f>'PRE-POST BASIS-24'!$K$15</c:f>
              <c:strCache>
                <c:ptCount val="1"/>
                <c:pt idx="0">
                  <c:v>Post</c:v>
                </c:pt>
              </c:strCache>
            </c:strRef>
          </c:tx>
          <c:spPr>
            <a:solidFill>
              <a:srgbClr val="893B81"/>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lt1"/>
                    </a:solidFill>
                    <a:latin typeface="Arial" panose="020B0604020202020204" pitchFamily="34" charset="0"/>
                    <a:ea typeface="+mn-ea"/>
                    <a:cs typeface="Arial" panose="020B0604020202020204"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'PRE-POST BASIS-24'!$I$16:$I$22</c:f>
              <c:strCache>
                <c:ptCount val="7"/>
                <c:pt idx="0">
                  <c:v>Depression &amp; Functioning</c:v>
                </c:pt>
                <c:pt idx="1">
                  <c:v>Interpersonal Relationships</c:v>
                </c:pt>
                <c:pt idx="2">
                  <c:v>Self-Harm</c:v>
                </c:pt>
                <c:pt idx="3">
                  <c:v>Emotionally Labile</c:v>
                </c:pt>
                <c:pt idx="4">
                  <c:v>Psychosis</c:v>
                </c:pt>
                <c:pt idx="5">
                  <c:v>Substance Abuse</c:v>
                </c:pt>
                <c:pt idx="6">
                  <c:v>Total Weighted Score</c:v>
                </c:pt>
              </c:strCache>
            </c:strRef>
          </c:cat>
          <c:val>
            <c:numRef>
              <c:f>'PRE-POST BASIS-24'!$K$16:$K$22</c:f>
              <c:numCache>
                <c:formatCode>0.00</c:formatCode>
                <c:ptCount val="7"/>
                <c:pt idx="0">
                  <c:v>1.5885</c:v>
                </c:pt>
                <c:pt idx="1">
                  <c:v>1.8247</c:v>
                </c:pt>
                <c:pt idx="2">
                  <c:v>0.61450000000000005</c:v>
                </c:pt>
                <c:pt idx="3">
                  <c:v>1.7597</c:v>
                </c:pt>
                <c:pt idx="4">
                  <c:v>1.3903000000000001</c:v>
                </c:pt>
                <c:pt idx="5">
                  <c:v>0.57310000000000005</c:v>
                </c:pt>
                <c:pt idx="6">
                  <c:v>1.4618</c:v>
                </c:pt>
              </c:numCache>
            </c:numRef>
          </c:val>
          <c:extLst>
            <c:ext xmlns:c16="http://schemas.microsoft.com/office/drawing/2014/chart" uri="{C3380CC4-5D6E-409C-BE32-E72D297353CC}">
              <c16:uniqueId val="{00000001-1051-47A5-9225-98497607B2C7}"/>
            </c:ext>
          </c:extLst>
        </c:ser>
        <c:dLbls>
          <c:dLblPos val="inEnd"/>
          <c:showLegendKey val="0"/>
          <c:showVal val="1"/>
          <c:showCatName val="0"/>
          <c:showSerName val="0"/>
          <c:showPercent val="0"/>
          <c:showBubbleSize val="0"/>
        </c:dLbls>
        <c:gapWidth val="21"/>
        <c:axId val="586505448"/>
        <c:axId val="586505776"/>
      </c:barChart>
      <c:catAx>
        <c:axId val="586505448"/>
        <c:scaling>
          <c:orientation val="minMax"/>
        </c:scaling>
        <c:delete val="0"/>
        <c:axPos val="b"/>
        <c:numFmt formatCode="General" sourceLinked="1"/>
        <c:majorTickMark val="none"/>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1400" b="1" i="0" u="none" strike="noStrike" kern="1200" cap="all" baseline="0">
                <a:solidFill>
                  <a:schemeClr val="tx1"/>
                </a:solidFill>
                <a:latin typeface="Arial" panose="020B0604020202020204" pitchFamily="34" charset="0"/>
                <a:ea typeface="+mn-ea"/>
                <a:cs typeface="Arial" panose="020B0604020202020204" pitchFamily="34" charset="0"/>
              </a:defRPr>
            </a:pPr>
            <a:endParaRPr lang="en-US"/>
          </a:p>
        </c:txPr>
        <c:crossAx val="586505776"/>
        <c:crosses val="autoZero"/>
        <c:auto val="1"/>
        <c:lblAlgn val="ctr"/>
        <c:lblOffset val="100"/>
        <c:noMultiLvlLbl val="0"/>
      </c:catAx>
      <c:valAx>
        <c:axId val="586505776"/>
        <c:scaling>
          <c:orientation val="minMax"/>
        </c:scaling>
        <c:delete val="1"/>
        <c:axPos val="l"/>
        <c:numFmt formatCode="0.00" sourceLinked="1"/>
        <c:majorTickMark val="none"/>
        <c:minorTickMark val="none"/>
        <c:tickLblPos val="nextTo"/>
        <c:crossAx val="586505448"/>
        <c:crosses val="autoZero"/>
        <c:crossBetween val="between"/>
      </c:valAx>
      <c:spPr>
        <a:noFill/>
        <a:ln>
          <a:noFill/>
        </a:ln>
        <a:effectLst/>
      </c:spPr>
    </c:plotArea>
    <c:legend>
      <c:legendPos val="b"/>
      <c:layout>
        <c:manualLayout>
          <c:xMode val="edge"/>
          <c:yMode val="edge"/>
          <c:x val="2.1101068541619691E-2"/>
          <c:y val="2.5490180157004841E-2"/>
          <c:w val="6.2655333603462829E-2"/>
          <c:h val="0.10004044414966996"/>
        </c:manualLayout>
      </c:layout>
      <c:overlay val="0"/>
      <c:spPr>
        <a:solidFill>
          <a:schemeClr val="lt1">
            <a:lumMod val="95000"/>
            <a:alpha val="39000"/>
          </a:schemeClr>
        </a:solidFill>
        <a:ln>
          <a:solidFill>
            <a:schemeClr val="accent6">
              <a:lumMod val="75000"/>
            </a:schemeClr>
          </a:solidFill>
        </a:ln>
        <a:effectLst/>
      </c:spPr>
      <c:txPr>
        <a:bodyPr rot="0" spcFirstLastPara="1" vertOverflow="ellipsis" vert="horz" wrap="square" anchor="ctr" anchorCtr="1"/>
        <a:lstStyle/>
        <a:p>
          <a:pPr>
            <a:defRPr sz="1600" b="0" i="0" u="none" strike="noStrike" kern="1200" baseline="0">
              <a:solidFill>
                <a:schemeClr val="dk1">
                  <a:lumMod val="75000"/>
                  <a:lumOff val="25000"/>
                </a:schemeClr>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solidFill>
      <a:schemeClr val="bg1">
        <a:lumMod val="95000"/>
      </a:schemeClr>
    </a:soli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8">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defRPr sz="900"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9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
  <cs:dataPoint3D>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300">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defRPr sz="900"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9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
  <cs:dataPoint3D>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3.xml><?xml version="1.0" encoding="utf-8"?>
<cs:chartStyle xmlns:cs="http://schemas.microsoft.com/office/drawing/2012/chartStyle" xmlns:a="http://schemas.openxmlformats.org/drawingml/2006/main" id="218">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defRPr sz="900"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9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
  <cs:dataPoint3D>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4.xml><?xml version="1.0" encoding="utf-8"?>
<cs:chartStyle xmlns:cs="http://schemas.microsoft.com/office/drawing/2012/chartStyle" xmlns:a="http://schemas.openxmlformats.org/drawingml/2006/main" id="218">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defRPr sz="900"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9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
  <cs:dataPoint3D>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5.xml><?xml version="1.0" encoding="utf-8"?>
<cs:chartStyle xmlns:cs="http://schemas.microsoft.com/office/drawing/2012/chartStyle" xmlns:a="http://schemas.openxmlformats.org/drawingml/2006/main" id="300">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defRPr sz="900"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9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
  <cs:dataPoint3D>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6.xml><?xml version="1.0" encoding="utf-8"?>
<cs:chartStyle xmlns:cs="http://schemas.microsoft.com/office/drawing/2012/chartStyle" xmlns:a="http://schemas.openxmlformats.org/drawingml/2006/main" id="300">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defRPr sz="900"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9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
  <cs:dataPoint3D>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7.xml><?xml version="1.0" encoding="utf-8"?>
<cs:chartStyle xmlns:cs="http://schemas.microsoft.com/office/drawing/2012/chartStyle" xmlns:a="http://schemas.openxmlformats.org/drawingml/2006/main" id="205">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defRPr sz="900"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9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
  <cs:dataPoint3D>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drawings/drawing1.xml><?xml version="1.0" encoding="utf-8"?>
<c:userShapes xmlns:c="http://schemas.openxmlformats.org/drawingml/2006/chart">
  <cdr:relSizeAnchor xmlns:cdr="http://schemas.openxmlformats.org/drawingml/2006/chartDrawing">
    <cdr:from>
      <cdr:x>0.00756</cdr:x>
      <cdr:y>0.01775</cdr:y>
    </cdr:from>
    <cdr:to>
      <cdr:x>0.12632</cdr:x>
      <cdr:y>0.13321</cdr:y>
    </cdr:to>
    <cdr:sp macro="" textlink="">
      <cdr:nvSpPr>
        <cdr:cNvPr id="2" name="TextBox 4"/>
        <cdr:cNvSpPr txBox="1"/>
      </cdr:nvSpPr>
      <cdr:spPr>
        <a:xfrm xmlns:a="http://schemas.openxmlformats.org/drawingml/2006/main">
          <a:off x="87852" y="99392"/>
          <a:ext cx="1379354" cy="646331"/>
        </a:xfrm>
        <a:prstGeom xmlns:a="http://schemas.openxmlformats.org/drawingml/2006/main" prst="rect">
          <a:avLst/>
        </a:prstGeom>
        <a:noFill xmlns:a="http://schemas.openxmlformats.org/drawingml/2006/main"/>
        <a:ln xmlns:a="http://schemas.openxmlformats.org/drawingml/2006/main" w="28575">
          <a:solidFill>
            <a:schemeClr val="accent6">
              <a:lumMod val="75000"/>
            </a:schemeClr>
          </a:solidFill>
        </a:ln>
      </cdr:spPr>
      <cdr:txBody>
        <a:bodyPr xmlns:a="http://schemas.openxmlformats.org/drawingml/2006/main" wrap="square" rtlCol="0">
          <a:spAutoFit/>
        </a:bodyPr>
        <a:lstStyle xmlns:a="http://schemas.openxmlformats.org/drawingml/2006/main">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xmlns:a="http://schemas.openxmlformats.org/drawingml/2006/main">
          <a:pPr algn="ctr"/>
          <a:r>
            <a:rPr lang="en-US" sz="1800" i="1" dirty="0">
              <a:latin typeface="Arial" panose="020B0604020202020204" pitchFamily="34" charset="0"/>
              <a:cs typeface="Arial" panose="020B0604020202020204" pitchFamily="34" charset="0"/>
            </a:rPr>
            <a:t>n</a:t>
          </a:r>
          <a:r>
            <a:rPr lang="en-US" sz="1800" dirty="0">
              <a:latin typeface="Arial" panose="020B0604020202020204" pitchFamily="34" charset="0"/>
              <a:cs typeface="Arial" panose="020B0604020202020204" pitchFamily="34" charset="0"/>
            </a:rPr>
            <a:t> = 50 Pilot Graduates</a:t>
          </a:r>
        </a:p>
      </cdr:txBody>
    </cdr:sp>
  </cdr:relSizeAnchor>
</c:userShapes>
</file>

<file path=ppt/drawings/drawing2.xml><?xml version="1.0" encoding="utf-8"?>
<c:userShapes xmlns:c="http://schemas.openxmlformats.org/drawingml/2006/chart">
  <cdr:relSizeAnchor xmlns:cdr="http://schemas.openxmlformats.org/drawingml/2006/chartDrawing">
    <cdr:from>
      <cdr:x>0.01157</cdr:x>
      <cdr:y>0.02546</cdr:y>
    </cdr:from>
    <cdr:to>
      <cdr:x>0.12665</cdr:x>
      <cdr:y>0.135</cdr:y>
    </cdr:to>
    <cdr:sp macro="" textlink="">
      <cdr:nvSpPr>
        <cdr:cNvPr id="4" name="TextBox 4"/>
        <cdr:cNvSpPr txBox="1"/>
      </cdr:nvSpPr>
      <cdr:spPr>
        <a:xfrm xmlns:a="http://schemas.openxmlformats.org/drawingml/2006/main">
          <a:off x="138652" y="150192"/>
          <a:ext cx="1379354" cy="646331"/>
        </a:xfrm>
        <a:prstGeom xmlns:a="http://schemas.openxmlformats.org/drawingml/2006/main" prst="rect">
          <a:avLst/>
        </a:prstGeom>
        <a:noFill xmlns:a="http://schemas.openxmlformats.org/drawingml/2006/main"/>
        <a:ln xmlns:a="http://schemas.openxmlformats.org/drawingml/2006/main" w="28575">
          <a:solidFill>
            <a:schemeClr val="accent6">
              <a:lumMod val="75000"/>
            </a:schemeClr>
          </a:solidFill>
        </a:l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800" i="1" dirty="0">
              <a:latin typeface="Arial" panose="020B0604020202020204" pitchFamily="34" charset="0"/>
              <a:cs typeface="Arial" panose="020B0604020202020204" pitchFamily="34" charset="0"/>
            </a:rPr>
            <a:t>n</a:t>
          </a:r>
          <a:r>
            <a:rPr lang="en-US" sz="1800" dirty="0">
              <a:latin typeface="Arial" panose="020B0604020202020204" pitchFamily="34" charset="0"/>
              <a:cs typeface="Arial" panose="020B0604020202020204" pitchFamily="34" charset="0"/>
            </a:rPr>
            <a:t> = 50 Pilot Graduates</a:t>
          </a:r>
        </a:p>
      </cdr:txBody>
    </cdr:sp>
  </cdr:relSizeAnchor>
</c:userShapes>
</file>

<file path=ppt/drawings/drawing3.xml><?xml version="1.0" encoding="utf-8"?>
<c:userShapes xmlns:c="http://schemas.openxmlformats.org/drawingml/2006/chart">
  <cdr:relSizeAnchor xmlns:cdr="http://schemas.openxmlformats.org/drawingml/2006/chartDrawing">
    <cdr:from>
      <cdr:x>0.01179</cdr:x>
      <cdr:y>0.02586</cdr:y>
    </cdr:from>
    <cdr:to>
      <cdr:x>0.12912</cdr:x>
      <cdr:y>0.13714</cdr:y>
    </cdr:to>
    <cdr:sp macro="" textlink="">
      <cdr:nvSpPr>
        <cdr:cNvPr id="3" name="TextBox 4"/>
        <cdr:cNvSpPr txBox="1"/>
      </cdr:nvSpPr>
      <cdr:spPr>
        <a:xfrm xmlns:a="http://schemas.openxmlformats.org/drawingml/2006/main">
          <a:off x="138652" y="150192"/>
          <a:ext cx="1379354" cy="646331"/>
        </a:xfrm>
        <a:prstGeom xmlns:a="http://schemas.openxmlformats.org/drawingml/2006/main" prst="rect">
          <a:avLst/>
        </a:prstGeom>
        <a:noFill xmlns:a="http://schemas.openxmlformats.org/drawingml/2006/main"/>
        <a:ln xmlns:a="http://schemas.openxmlformats.org/drawingml/2006/main" w="28575">
          <a:solidFill>
            <a:schemeClr val="accent6">
              <a:lumMod val="75000"/>
            </a:schemeClr>
          </a:solidFill>
        </a:l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800" i="1" dirty="0">
              <a:latin typeface="Arial" panose="020B0604020202020204" pitchFamily="34" charset="0"/>
              <a:cs typeface="Arial" panose="020B0604020202020204" pitchFamily="34" charset="0"/>
            </a:rPr>
            <a:t>n</a:t>
          </a:r>
          <a:r>
            <a:rPr lang="en-US" sz="1800" dirty="0">
              <a:latin typeface="Arial" panose="020B0604020202020204" pitchFamily="34" charset="0"/>
              <a:cs typeface="Arial" panose="020B0604020202020204" pitchFamily="34" charset="0"/>
            </a:rPr>
            <a:t> = 50 Pilot Graduates</a:t>
          </a:r>
        </a:p>
      </cdr:txBody>
    </cdr:sp>
  </cdr:relSizeAnchor>
</c:userShapes>
</file>

<file path=ppt/drawings/drawing4.xml><?xml version="1.0" encoding="utf-8"?>
<c:userShapes xmlns:c="http://schemas.openxmlformats.org/drawingml/2006/chart">
  <cdr:relSizeAnchor xmlns:cdr="http://schemas.openxmlformats.org/drawingml/2006/chartDrawing">
    <cdr:from>
      <cdr:x>0.0118</cdr:x>
      <cdr:y>0.02592</cdr:y>
    </cdr:from>
    <cdr:to>
      <cdr:x>0.12924</cdr:x>
      <cdr:y>0.13749</cdr:y>
    </cdr:to>
    <cdr:sp macro="" textlink="">
      <cdr:nvSpPr>
        <cdr:cNvPr id="3" name="TextBox 4"/>
        <cdr:cNvSpPr txBox="1"/>
      </cdr:nvSpPr>
      <cdr:spPr>
        <a:xfrm xmlns:a="http://schemas.openxmlformats.org/drawingml/2006/main">
          <a:off x="138652" y="150192"/>
          <a:ext cx="1379354" cy="646331"/>
        </a:xfrm>
        <a:prstGeom xmlns:a="http://schemas.openxmlformats.org/drawingml/2006/main" prst="rect">
          <a:avLst/>
        </a:prstGeom>
        <a:noFill xmlns:a="http://schemas.openxmlformats.org/drawingml/2006/main"/>
        <a:ln xmlns:a="http://schemas.openxmlformats.org/drawingml/2006/main" w="28575">
          <a:solidFill>
            <a:schemeClr val="accent6">
              <a:lumMod val="75000"/>
            </a:schemeClr>
          </a:solidFill>
        </a:l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800" i="1" dirty="0">
              <a:latin typeface="Arial" panose="020B0604020202020204" pitchFamily="34" charset="0"/>
              <a:cs typeface="Arial" panose="020B0604020202020204" pitchFamily="34" charset="0"/>
            </a:rPr>
            <a:t>n</a:t>
          </a:r>
          <a:r>
            <a:rPr lang="en-US" sz="1800" dirty="0">
              <a:latin typeface="Arial" panose="020B0604020202020204" pitchFamily="34" charset="0"/>
              <a:cs typeface="Arial" panose="020B0604020202020204" pitchFamily="34" charset="0"/>
            </a:rPr>
            <a:t> = 50 Pilot Graduates</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42F98BAC-7531-4B7C-B025-75F6ABBE646D}" type="datetimeFigureOut">
              <a:rPr lang="en-US" smtClean="0"/>
              <a:t>2/6/24</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8BE3D00B-9B04-46A0-9C3E-BAD26E2A87CB}" type="slidenum">
              <a:rPr lang="en-US" smtClean="0"/>
              <a:t>‹#›</a:t>
            </a:fld>
            <a:endParaRPr lang="en-US"/>
          </a:p>
        </p:txBody>
      </p:sp>
    </p:spTree>
    <p:extLst>
      <p:ext uri="{BB962C8B-B14F-4D97-AF65-F5344CB8AC3E}">
        <p14:creationId xmlns:p14="http://schemas.microsoft.com/office/powerpoint/2010/main" val="29444792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BE3D00B-9B04-46A0-9C3E-BAD26E2A87CB}" type="slidenum">
              <a:rPr lang="en-US" smtClean="0"/>
              <a:t>1</a:t>
            </a:fld>
            <a:endParaRPr lang="en-US"/>
          </a:p>
        </p:txBody>
      </p:sp>
    </p:spTree>
    <p:extLst>
      <p:ext uri="{BB962C8B-B14F-4D97-AF65-F5344CB8AC3E}">
        <p14:creationId xmlns:p14="http://schemas.microsoft.com/office/powerpoint/2010/main" val="188524575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endParaRPr lang="en-US" dirty="0">
              <a:solidFill>
                <a:schemeClr val="bg1"/>
              </a:solidFill>
              <a:latin typeface="Arial Rounded MT Bold" panose="020F0704030504030204" pitchFamily="34" charset="0"/>
              <a:ea typeface="+mn-lt"/>
              <a:cs typeface="+mn-lt"/>
            </a:endParaRPr>
          </a:p>
          <a:p>
            <a:pPr defTabSz="931774">
              <a:defRPr/>
            </a:pPr>
            <a:endParaRPr lang="en-US" dirty="0">
              <a:solidFill>
                <a:schemeClr val="bg1"/>
              </a:solidFill>
              <a:latin typeface="Arial Rounded MT Bold" panose="020F0704030504030204" pitchFamily="34" charset="0"/>
              <a:ea typeface="+mn-lt"/>
              <a:cs typeface="+mn-lt"/>
            </a:endParaRPr>
          </a:p>
          <a:p>
            <a:pPr defTabSz="931774">
              <a:defRPr/>
            </a:pPr>
            <a:endParaRPr lang="en-US" dirty="0">
              <a:solidFill>
                <a:schemeClr val="bg1"/>
              </a:solidFill>
              <a:latin typeface="Arial Rounded MT Bold" panose="020F0704030504030204" pitchFamily="34" charset="0"/>
              <a:ea typeface="+mn-lt"/>
              <a:cs typeface="+mn-lt"/>
            </a:endParaRPr>
          </a:p>
          <a:p>
            <a:pPr defTabSz="931774">
              <a:defRPr/>
            </a:pPr>
            <a:endParaRPr lang="en-US" dirty="0">
              <a:solidFill>
                <a:schemeClr val="bg1"/>
              </a:solidFill>
              <a:latin typeface="Arial Rounded MT Bold" panose="020F0704030504030204" pitchFamily="34" charset="0"/>
              <a:ea typeface="+mn-lt"/>
              <a:cs typeface="+mn-lt"/>
            </a:endParaRPr>
          </a:p>
          <a:p>
            <a:pPr defTabSz="931774">
              <a:defRPr/>
            </a:pPr>
            <a:endParaRPr lang="en-US" i="1" dirty="0">
              <a:solidFill>
                <a:srgbClr val="FF0000"/>
              </a:solidFill>
              <a:latin typeface="Arial Rounded MT Bold" panose="020F0704030504030204" pitchFamily="34" charset="0"/>
            </a:endParaRPr>
          </a:p>
          <a:p>
            <a:endParaRPr lang="en-US" dirty="0">
              <a:solidFill>
                <a:srgbClr val="FF0000"/>
              </a:solidFill>
            </a:endParaRPr>
          </a:p>
        </p:txBody>
      </p:sp>
      <p:sp>
        <p:nvSpPr>
          <p:cNvPr id="4" name="Slide Number Placeholder 3"/>
          <p:cNvSpPr>
            <a:spLocks noGrp="1"/>
          </p:cNvSpPr>
          <p:nvPr>
            <p:ph type="sldNum" sz="quarter" idx="10"/>
          </p:nvPr>
        </p:nvSpPr>
        <p:spPr/>
        <p:txBody>
          <a:bodyPr/>
          <a:lstStyle/>
          <a:p>
            <a:fld id="{8BE3D00B-9B04-46A0-9C3E-BAD26E2A87CB}" type="slidenum">
              <a:rPr lang="en-US" smtClean="0"/>
              <a:t>10</a:t>
            </a:fld>
            <a:endParaRPr lang="en-US"/>
          </a:p>
        </p:txBody>
      </p:sp>
    </p:spTree>
    <p:extLst>
      <p:ext uri="{BB962C8B-B14F-4D97-AF65-F5344CB8AC3E}">
        <p14:creationId xmlns:p14="http://schemas.microsoft.com/office/powerpoint/2010/main" val="23021962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endParaRPr lang="en-US" dirty="0">
              <a:solidFill>
                <a:schemeClr val="bg1"/>
              </a:solidFill>
              <a:latin typeface="Arial Rounded MT Bold" panose="020F0704030504030204" pitchFamily="34" charset="0"/>
              <a:ea typeface="+mn-lt"/>
              <a:cs typeface="+mn-lt"/>
            </a:endParaRPr>
          </a:p>
          <a:p>
            <a:pPr defTabSz="931774">
              <a:defRPr/>
            </a:pPr>
            <a:endParaRPr lang="en-US" dirty="0">
              <a:solidFill>
                <a:schemeClr val="bg1"/>
              </a:solidFill>
              <a:latin typeface="Arial Rounded MT Bold" panose="020F0704030504030204" pitchFamily="34" charset="0"/>
              <a:ea typeface="+mn-lt"/>
              <a:cs typeface="+mn-lt"/>
            </a:endParaRPr>
          </a:p>
          <a:p>
            <a:endParaRPr lang="en-US" dirty="0"/>
          </a:p>
        </p:txBody>
      </p:sp>
      <p:sp>
        <p:nvSpPr>
          <p:cNvPr id="4" name="Slide Number Placeholder 3"/>
          <p:cNvSpPr>
            <a:spLocks noGrp="1"/>
          </p:cNvSpPr>
          <p:nvPr>
            <p:ph type="sldNum" sz="quarter" idx="10"/>
          </p:nvPr>
        </p:nvSpPr>
        <p:spPr/>
        <p:txBody>
          <a:bodyPr/>
          <a:lstStyle/>
          <a:p>
            <a:fld id="{8BE3D00B-9B04-46A0-9C3E-BAD26E2A87CB}" type="slidenum">
              <a:rPr lang="en-US" smtClean="0"/>
              <a:t>11</a:t>
            </a:fld>
            <a:endParaRPr lang="en-US"/>
          </a:p>
        </p:txBody>
      </p:sp>
    </p:spTree>
    <p:extLst>
      <p:ext uri="{BB962C8B-B14F-4D97-AF65-F5344CB8AC3E}">
        <p14:creationId xmlns:p14="http://schemas.microsoft.com/office/powerpoint/2010/main" val="229404114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BE3D00B-9B04-46A0-9C3E-BAD26E2A87CB}" type="slidenum">
              <a:rPr lang="en-US" smtClean="0"/>
              <a:t>12</a:t>
            </a:fld>
            <a:endParaRPr lang="en-US"/>
          </a:p>
        </p:txBody>
      </p:sp>
    </p:spTree>
    <p:extLst>
      <p:ext uri="{BB962C8B-B14F-4D97-AF65-F5344CB8AC3E}">
        <p14:creationId xmlns:p14="http://schemas.microsoft.com/office/powerpoint/2010/main" val="139936115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endParaRPr lang="en-US" dirty="0">
              <a:solidFill>
                <a:schemeClr val="bg1"/>
              </a:solidFill>
              <a:latin typeface="Arial Rounded MT Bold" panose="020F0704030504030204" pitchFamily="34" charset="0"/>
              <a:cs typeface="Calibri"/>
            </a:endParaRPr>
          </a:p>
          <a:p>
            <a:endParaRPr lang="en-US" dirty="0"/>
          </a:p>
        </p:txBody>
      </p:sp>
      <p:sp>
        <p:nvSpPr>
          <p:cNvPr id="4" name="Slide Number Placeholder 3"/>
          <p:cNvSpPr>
            <a:spLocks noGrp="1"/>
          </p:cNvSpPr>
          <p:nvPr>
            <p:ph type="sldNum" sz="quarter" idx="10"/>
          </p:nvPr>
        </p:nvSpPr>
        <p:spPr/>
        <p:txBody>
          <a:bodyPr/>
          <a:lstStyle/>
          <a:p>
            <a:fld id="{8BE3D00B-9B04-46A0-9C3E-BAD26E2A87CB}" type="slidenum">
              <a:rPr lang="en-US" smtClean="0"/>
              <a:t>13</a:t>
            </a:fld>
            <a:endParaRPr lang="en-US"/>
          </a:p>
        </p:txBody>
      </p:sp>
    </p:spTree>
    <p:extLst>
      <p:ext uri="{BB962C8B-B14F-4D97-AF65-F5344CB8AC3E}">
        <p14:creationId xmlns:p14="http://schemas.microsoft.com/office/powerpoint/2010/main" val="143021249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BE3D00B-9B04-46A0-9C3E-BAD26E2A87CB}" type="slidenum">
              <a:rPr lang="en-US" smtClean="0"/>
              <a:t>14</a:t>
            </a:fld>
            <a:endParaRPr lang="en-US"/>
          </a:p>
        </p:txBody>
      </p:sp>
    </p:spTree>
    <p:extLst>
      <p:ext uri="{BB962C8B-B14F-4D97-AF65-F5344CB8AC3E}">
        <p14:creationId xmlns:p14="http://schemas.microsoft.com/office/powerpoint/2010/main" val="416810908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BE3D00B-9B04-46A0-9C3E-BAD26E2A87CB}" type="slidenum">
              <a:rPr lang="en-US" smtClean="0"/>
              <a:t>15</a:t>
            </a:fld>
            <a:endParaRPr lang="en-US"/>
          </a:p>
        </p:txBody>
      </p:sp>
    </p:spTree>
    <p:extLst>
      <p:ext uri="{BB962C8B-B14F-4D97-AF65-F5344CB8AC3E}">
        <p14:creationId xmlns:p14="http://schemas.microsoft.com/office/powerpoint/2010/main" val="230000229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BE3D00B-9B04-46A0-9C3E-BAD26E2A87CB}" type="slidenum">
              <a:rPr lang="en-US" smtClean="0"/>
              <a:t>16</a:t>
            </a:fld>
            <a:endParaRPr lang="en-US"/>
          </a:p>
        </p:txBody>
      </p:sp>
    </p:spTree>
    <p:extLst>
      <p:ext uri="{BB962C8B-B14F-4D97-AF65-F5344CB8AC3E}">
        <p14:creationId xmlns:p14="http://schemas.microsoft.com/office/powerpoint/2010/main" val="383219396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8BE3D00B-9B04-46A0-9C3E-BAD26E2A87CB}" type="slidenum">
              <a:rPr lang="en-US" smtClean="0"/>
              <a:t>17</a:t>
            </a:fld>
            <a:endParaRPr lang="en-US"/>
          </a:p>
        </p:txBody>
      </p:sp>
    </p:spTree>
    <p:extLst>
      <p:ext uri="{BB962C8B-B14F-4D97-AF65-F5344CB8AC3E}">
        <p14:creationId xmlns:p14="http://schemas.microsoft.com/office/powerpoint/2010/main" val="389506958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This figure shows more of what consumers thought about A4i use. These items focused on basic app functionality did it work was it easy to use. </a:t>
            </a:r>
            <a:endParaRPr lang="en-US" dirty="0"/>
          </a:p>
          <a:p>
            <a:r>
              <a:rPr lang="en-US" dirty="0"/>
              <a:t>This graph shows</a:t>
            </a:r>
            <a:r>
              <a:rPr lang="en-US" baseline="0" dirty="0"/>
              <a:t> the percentages of graduated pilot participants who Agreed or Strongly Agreed to the survey items on A4i Ease of Use App. Easy to Use and Language was clear and easy to understand had the highest endorsement at 92% of consumers. </a:t>
            </a:r>
          </a:p>
          <a:p>
            <a:r>
              <a:rPr lang="en-US" baseline="0" dirty="0"/>
              <a:t>More than 88% agreed or strongly agreed it was easy to find information and easy to navigate the A4i App. </a:t>
            </a:r>
          </a:p>
          <a:p>
            <a:r>
              <a:rPr lang="en-US" baseline="0" dirty="0"/>
              <a:t>Nearly 3 quarters of the consumer found the app visually appealing and 72% agreed that it rarely crashed.  </a:t>
            </a:r>
          </a:p>
          <a:p>
            <a:pPr defTabSz="931774">
              <a:defRPr/>
            </a:pPr>
            <a:r>
              <a:rPr lang="en-US" baseline="0" dirty="0"/>
              <a:t>Only 26% felt that as a result of using A4i, others know more about them more than they are comfortable with</a:t>
            </a:r>
          </a:p>
          <a:p>
            <a:endParaRPr lang="en-US" baseline="0" dirty="0"/>
          </a:p>
          <a:p>
            <a:endParaRPr lang="en-US" dirty="0"/>
          </a:p>
        </p:txBody>
      </p:sp>
      <p:sp>
        <p:nvSpPr>
          <p:cNvPr id="4" name="Slide Number Placeholder 3"/>
          <p:cNvSpPr>
            <a:spLocks noGrp="1"/>
          </p:cNvSpPr>
          <p:nvPr>
            <p:ph type="sldNum" sz="quarter" idx="10"/>
          </p:nvPr>
        </p:nvSpPr>
        <p:spPr/>
        <p:txBody>
          <a:bodyPr/>
          <a:lstStyle/>
          <a:p>
            <a:fld id="{8BE3D00B-9B04-46A0-9C3E-BAD26E2A87CB}" type="slidenum">
              <a:rPr lang="en-US" smtClean="0"/>
              <a:t>18</a:t>
            </a:fld>
            <a:endParaRPr lang="en-US"/>
          </a:p>
        </p:txBody>
      </p:sp>
    </p:spTree>
    <p:extLst>
      <p:ext uri="{BB962C8B-B14F-4D97-AF65-F5344CB8AC3E}">
        <p14:creationId xmlns:p14="http://schemas.microsoft.com/office/powerpoint/2010/main" val="88089314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endParaRPr lang="en-US" dirty="0"/>
          </a:p>
        </p:txBody>
      </p:sp>
      <p:sp>
        <p:nvSpPr>
          <p:cNvPr id="4" name="Slide Number Placeholder 3"/>
          <p:cNvSpPr>
            <a:spLocks noGrp="1"/>
          </p:cNvSpPr>
          <p:nvPr>
            <p:ph type="sldNum" sz="quarter" idx="10"/>
          </p:nvPr>
        </p:nvSpPr>
        <p:spPr/>
        <p:txBody>
          <a:bodyPr/>
          <a:lstStyle/>
          <a:p>
            <a:fld id="{8BE3D00B-9B04-46A0-9C3E-BAD26E2A87CB}" type="slidenum">
              <a:rPr lang="en-US" smtClean="0"/>
              <a:t>19</a:t>
            </a:fld>
            <a:endParaRPr lang="en-US"/>
          </a:p>
        </p:txBody>
      </p:sp>
    </p:spTree>
    <p:extLst>
      <p:ext uri="{BB962C8B-B14F-4D97-AF65-F5344CB8AC3E}">
        <p14:creationId xmlns:p14="http://schemas.microsoft.com/office/powerpoint/2010/main" val="6117520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BE3D00B-9B04-46A0-9C3E-BAD26E2A87CB}" type="slidenum">
              <a:rPr lang="en-US" smtClean="0"/>
              <a:t>2</a:t>
            </a:fld>
            <a:endParaRPr lang="en-US"/>
          </a:p>
        </p:txBody>
      </p:sp>
    </p:spTree>
    <p:extLst>
      <p:ext uri="{BB962C8B-B14F-4D97-AF65-F5344CB8AC3E}">
        <p14:creationId xmlns:p14="http://schemas.microsoft.com/office/powerpoint/2010/main" val="320482429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BE3D00B-9B04-46A0-9C3E-BAD26E2A87CB}" type="slidenum">
              <a:rPr lang="en-US" smtClean="0"/>
              <a:t>20</a:t>
            </a:fld>
            <a:endParaRPr lang="en-US"/>
          </a:p>
        </p:txBody>
      </p:sp>
    </p:spTree>
    <p:extLst>
      <p:ext uri="{BB962C8B-B14F-4D97-AF65-F5344CB8AC3E}">
        <p14:creationId xmlns:p14="http://schemas.microsoft.com/office/powerpoint/2010/main" val="106986769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BE3D00B-9B04-46A0-9C3E-BAD26E2A87CB}" type="slidenum">
              <a:rPr lang="en-US" smtClean="0"/>
              <a:t>21</a:t>
            </a:fld>
            <a:endParaRPr lang="en-US"/>
          </a:p>
        </p:txBody>
      </p:sp>
    </p:spTree>
    <p:extLst>
      <p:ext uri="{BB962C8B-B14F-4D97-AF65-F5344CB8AC3E}">
        <p14:creationId xmlns:p14="http://schemas.microsoft.com/office/powerpoint/2010/main" val="172500839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BE3D00B-9B04-46A0-9C3E-BAD26E2A87CB}" type="slidenum">
              <a:rPr lang="en-US" smtClean="0"/>
              <a:t>22</a:t>
            </a:fld>
            <a:endParaRPr lang="en-US"/>
          </a:p>
        </p:txBody>
      </p:sp>
    </p:spTree>
    <p:extLst>
      <p:ext uri="{BB962C8B-B14F-4D97-AF65-F5344CB8AC3E}">
        <p14:creationId xmlns:p14="http://schemas.microsoft.com/office/powerpoint/2010/main" val="319553521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BE3D00B-9B04-46A0-9C3E-BAD26E2A87CB}" type="slidenum">
              <a:rPr lang="en-US" smtClean="0"/>
              <a:t>23</a:t>
            </a:fld>
            <a:endParaRPr lang="en-US"/>
          </a:p>
        </p:txBody>
      </p:sp>
    </p:spTree>
    <p:extLst>
      <p:ext uri="{BB962C8B-B14F-4D97-AF65-F5344CB8AC3E}">
        <p14:creationId xmlns:p14="http://schemas.microsoft.com/office/powerpoint/2010/main" val="354602760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10"/>
          </p:nvPr>
        </p:nvSpPr>
        <p:spPr/>
        <p:txBody>
          <a:bodyPr/>
          <a:lstStyle/>
          <a:p>
            <a:fld id="{8BE3D00B-9B04-46A0-9C3E-BAD26E2A87CB}" type="slidenum">
              <a:rPr lang="en-US" smtClean="0"/>
              <a:t>24</a:t>
            </a:fld>
            <a:endParaRPr lang="en-US"/>
          </a:p>
        </p:txBody>
      </p:sp>
    </p:spTree>
    <p:extLst>
      <p:ext uri="{BB962C8B-B14F-4D97-AF65-F5344CB8AC3E}">
        <p14:creationId xmlns:p14="http://schemas.microsoft.com/office/powerpoint/2010/main" val="38562670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BE3D00B-9B04-46A0-9C3E-BAD26E2A87CB}" type="slidenum">
              <a:rPr lang="en-US" smtClean="0"/>
              <a:t>3</a:t>
            </a:fld>
            <a:endParaRPr lang="en-US"/>
          </a:p>
        </p:txBody>
      </p:sp>
    </p:spTree>
    <p:extLst>
      <p:ext uri="{BB962C8B-B14F-4D97-AF65-F5344CB8AC3E}">
        <p14:creationId xmlns:p14="http://schemas.microsoft.com/office/powerpoint/2010/main" val="24372933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BE3D00B-9B04-46A0-9C3E-BAD26E2A87CB}" type="slidenum">
              <a:rPr lang="en-US" smtClean="0"/>
              <a:t>4</a:t>
            </a:fld>
            <a:endParaRPr lang="en-US"/>
          </a:p>
        </p:txBody>
      </p:sp>
    </p:spTree>
    <p:extLst>
      <p:ext uri="{BB962C8B-B14F-4D97-AF65-F5344CB8AC3E}">
        <p14:creationId xmlns:p14="http://schemas.microsoft.com/office/powerpoint/2010/main" val="16735754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BE3D00B-9B04-46A0-9C3E-BAD26E2A87CB}" type="slidenum">
              <a:rPr lang="en-US" smtClean="0"/>
              <a:t>5</a:t>
            </a:fld>
            <a:endParaRPr lang="en-US"/>
          </a:p>
        </p:txBody>
      </p:sp>
    </p:spTree>
    <p:extLst>
      <p:ext uri="{BB962C8B-B14F-4D97-AF65-F5344CB8AC3E}">
        <p14:creationId xmlns:p14="http://schemas.microsoft.com/office/powerpoint/2010/main" val="42928553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BE3D00B-9B04-46A0-9C3E-BAD26E2A87CB}" type="slidenum">
              <a:rPr lang="en-US" smtClean="0"/>
              <a:t>6</a:t>
            </a:fld>
            <a:endParaRPr lang="en-US"/>
          </a:p>
        </p:txBody>
      </p:sp>
    </p:spTree>
    <p:extLst>
      <p:ext uri="{BB962C8B-B14F-4D97-AF65-F5344CB8AC3E}">
        <p14:creationId xmlns:p14="http://schemas.microsoft.com/office/powerpoint/2010/main" val="31922189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10"/>
          </p:nvPr>
        </p:nvSpPr>
        <p:spPr/>
        <p:txBody>
          <a:bodyPr/>
          <a:lstStyle/>
          <a:p>
            <a:fld id="{8BE3D00B-9B04-46A0-9C3E-BAD26E2A87CB}" type="slidenum">
              <a:rPr lang="en-US" smtClean="0"/>
              <a:t>7</a:t>
            </a:fld>
            <a:endParaRPr lang="en-US"/>
          </a:p>
        </p:txBody>
      </p:sp>
    </p:spTree>
    <p:extLst>
      <p:ext uri="{BB962C8B-B14F-4D97-AF65-F5344CB8AC3E}">
        <p14:creationId xmlns:p14="http://schemas.microsoft.com/office/powerpoint/2010/main" val="30688351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BE3D00B-9B04-46A0-9C3E-BAD26E2A87CB}" type="slidenum">
              <a:rPr lang="en-US" smtClean="0"/>
              <a:t>8</a:t>
            </a:fld>
            <a:endParaRPr lang="en-US"/>
          </a:p>
        </p:txBody>
      </p:sp>
    </p:spTree>
    <p:extLst>
      <p:ext uri="{BB962C8B-B14F-4D97-AF65-F5344CB8AC3E}">
        <p14:creationId xmlns:p14="http://schemas.microsoft.com/office/powerpoint/2010/main" val="426897626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BE3D00B-9B04-46A0-9C3E-BAD26E2A87CB}" type="slidenum">
              <a:rPr lang="en-US" smtClean="0"/>
              <a:t>9</a:t>
            </a:fld>
            <a:endParaRPr lang="en-US"/>
          </a:p>
        </p:txBody>
      </p:sp>
    </p:spTree>
    <p:extLst>
      <p:ext uri="{BB962C8B-B14F-4D97-AF65-F5344CB8AC3E}">
        <p14:creationId xmlns:p14="http://schemas.microsoft.com/office/powerpoint/2010/main" val="10583761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69343A2-A29D-4291-89ED-714E954D5231}" type="datetimeFigureOut">
              <a:rPr lang="en-US" smtClean="0"/>
              <a:t>2/6/24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0332FE-A8A4-4264-A835-BD332C99FA46}" type="slidenum">
              <a:rPr lang="en-US" smtClean="0"/>
              <a:t>‹#›</a:t>
            </a:fld>
            <a:endParaRPr lang="en-US"/>
          </a:p>
        </p:txBody>
      </p:sp>
    </p:spTree>
    <p:extLst>
      <p:ext uri="{BB962C8B-B14F-4D97-AF65-F5344CB8AC3E}">
        <p14:creationId xmlns:p14="http://schemas.microsoft.com/office/powerpoint/2010/main" val="26374323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69343A2-A29D-4291-89ED-714E954D5231}" type="datetimeFigureOut">
              <a:rPr lang="en-US" smtClean="0"/>
              <a:t>2/6/24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0332FE-A8A4-4264-A835-BD332C99FA46}" type="slidenum">
              <a:rPr lang="en-US" smtClean="0"/>
              <a:t>‹#›</a:t>
            </a:fld>
            <a:endParaRPr lang="en-US"/>
          </a:p>
        </p:txBody>
      </p:sp>
    </p:spTree>
    <p:extLst>
      <p:ext uri="{BB962C8B-B14F-4D97-AF65-F5344CB8AC3E}">
        <p14:creationId xmlns:p14="http://schemas.microsoft.com/office/powerpoint/2010/main" val="16791169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69343A2-A29D-4291-89ED-714E954D5231}" type="datetimeFigureOut">
              <a:rPr lang="en-US" smtClean="0"/>
              <a:t>2/6/24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0332FE-A8A4-4264-A835-BD332C99FA46}" type="slidenum">
              <a:rPr lang="en-US" smtClean="0"/>
              <a:t>‹#›</a:t>
            </a:fld>
            <a:endParaRPr lang="en-US"/>
          </a:p>
        </p:txBody>
      </p:sp>
    </p:spTree>
    <p:extLst>
      <p:ext uri="{BB962C8B-B14F-4D97-AF65-F5344CB8AC3E}">
        <p14:creationId xmlns:p14="http://schemas.microsoft.com/office/powerpoint/2010/main" val="33985677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69343A2-A29D-4291-89ED-714E954D5231}" type="datetimeFigureOut">
              <a:rPr lang="en-US" smtClean="0"/>
              <a:t>2/6/24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0332FE-A8A4-4264-A835-BD332C99FA46}"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358688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69343A2-A29D-4291-89ED-714E954D5231}" type="datetimeFigureOut">
              <a:rPr lang="en-US" smtClean="0"/>
              <a:t>2/6/24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0332FE-A8A4-4264-A835-BD332C99FA46}" type="slidenum">
              <a:rPr lang="en-US" smtClean="0"/>
              <a:t>‹#›</a:t>
            </a:fld>
            <a:endParaRPr lang="en-US"/>
          </a:p>
        </p:txBody>
      </p:sp>
    </p:spTree>
    <p:extLst>
      <p:ext uri="{BB962C8B-B14F-4D97-AF65-F5344CB8AC3E}">
        <p14:creationId xmlns:p14="http://schemas.microsoft.com/office/powerpoint/2010/main" val="17910184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54083" y="1482296"/>
            <a:ext cx="10058400" cy="3204524"/>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154083" y="4865504"/>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69343A2-A29D-4291-89ED-714E954D5231}" type="datetimeFigureOut">
              <a:rPr lang="en-US" smtClean="0"/>
              <a:t>2/6/24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0332FE-A8A4-4264-A835-BD332C99FA46}" type="slidenum">
              <a:rPr lang="en-US" smtClean="0"/>
              <a:t>‹#›</a:t>
            </a:fld>
            <a:endParaRPr lang="en-US"/>
          </a:p>
        </p:txBody>
      </p:sp>
      <p:cxnSp>
        <p:nvCxnSpPr>
          <p:cNvPr id="9" name="Straight Connector 8"/>
          <p:cNvCxnSpPr/>
          <p:nvPr/>
        </p:nvCxnSpPr>
        <p:spPr>
          <a:xfrm>
            <a:off x="1245523" y="4786973"/>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173679420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69343A2-A29D-4291-89ED-714E954D5231}" type="datetimeFigureOut">
              <a:rPr lang="en-US" smtClean="0"/>
              <a:t>2/6/24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0332FE-A8A4-4264-A835-BD332C99FA46}" type="slidenum">
              <a:rPr lang="en-US" smtClean="0"/>
              <a:t>‹#›</a:t>
            </a:fld>
            <a:endParaRPr lang="en-US"/>
          </a:p>
        </p:txBody>
      </p:sp>
    </p:spTree>
    <p:extLst>
      <p:ext uri="{BB962C8B-B14F-4D97-AF65-F5344CB8AC3E}">
        <p14:creationId xmlns:p14="http://schemas.microsoft.com/office/powerpoint/2010/main" val="29609429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69343A2-A29D-4291-89ED-714E954D5231}" type="datetimeFigureOut">
              <a:rPr lang="en-US" smtClean="0"/>
              <a:t>2/6/24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90332FE-A8A4-4264-A835-BD332C99FA46}" type="slidenum">
              <a:rPr lang="en-US" smtClean="0"/>
              <a:t>‹#›</a:t>
            </a:fld>
            <a:endParaRPr lang="en-US"/>
          </a:p>
        </p:txBody>
      </p:sp>
    </p:spTree>
    <p:extLst>
      <p:ext uri="{BB962C8B-B14F-4D97-AF65-F5344CB8AC3E}">
        <p14:creationId xmlns:p14="http://schemas.microsoft.com/office/powerpoint/2010/main" val="51715631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69343A2-A29D-4291-89ED-714E954D5231}" type="datetimeFigureOut">
              <a:rPr lang="en-US" smtClean="0"/>
              <a:t>2/6/24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90332FE-A8A4-4264-A835-BD332C99FA46}" type="slidenum">
              <a:rPr lang="en-US" smtClean="0"/>
              <a:t>‹#›</a:t>
            </a:fld>
            <a:endParaRPr lang="en-US"/>
          </a:p>
        </p:txBody>
      </p:sp>
    </p:spTree>
    <p:extLst>
      <p:ext uri="{BB962C8B-B14F-4D97-AF65-F5344CB8AC3E}">
        <p14:creationId xmlns:p14="http://schemas.microsoft.com/office/powerpoint/2010/main" val="4105301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869343A2-A29D-4291-89ED-714E954D5231}" type="datetimeFigureOut">
              <a:rPr lang="en-US" smtClean="0"/>
              <a:t>2/6/24</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890332FE-A8A4-4264-A835-BD332C99FA46}" type="slidenum">
              <a:rPr lang="en-US" smtClean="0"/>
              <a:t>‹#›</a:t>
            </a:fld>
            <a:endParaRPr lang="en-US"/>
          </a:p>
        </p:txBody>
      </p:sp>
    </p:spTree>
    <p:extLst>
      <p:ext uri="{BB962C8B-B14F-4D97-AF65-F5344CB8AC3E}">
        <p14:creationId xmlns:p14="http://schemas.microsoft.com/office/powerpoint/2010/main" val="170544838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869343A2-A29D-4291-89ED-714E954D5231}" type="datetimeFigureOut">
              <a:rPr lang="en-US" smtClean="0"/>
              <a:t>2/6/24</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890332FE-A8A4-4264-A835-BD332C99FA46}" type="slidenum">
              <a:rPr lang="en-US" smtClean="0"/>
              <a:t>‹#›</a:t>
            </a:fld>
            <a:endParaRPr lang="en-US"/>
          </a:p>
        </p:txBody>
      </p:sp>
    </p:spTree>
    <p:extLst>
      <p:ext uri="{BB962C8B-B14F-4D97-AF65-F5344CB8AC3E}">
        <p14:creationId xmlns:p14="http://schemas.microsoft.com/office/powerpoint/2010/main" val="20984294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69343A2-A29D-4291-89ED-714E954D5231}" type="datetimeFigureOut">
              <a:rPr lang="en-US" smtClean="0"/>
              <a:t>2/6/24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0332FE-A8A4-4264-A835-BD332C99FA46}" type="slidenum">
              <a:rPr lang="en-US" smtClean="0"/>
              <a:t>‹#›</a:t>
            </a:fld>
            <a:endParaRPr lang="en-US"/>
          </a:p>
        </p:txBody>
      </p:sp>
    </p:spTree>
    <p:extLst>
      <p:ext uri="{BB962C8B-B14F-4D97-AF65-F5344CB8AC3E}">
        <p14:creationId xmlns:p14="http://schemas.microsoft.com/office/powerpoint/2010/main" val="23378973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869343A2-A29D-4291-89ED-714E954D5231}" type="datetimeFigureOut">
              <a:rPr lang="en-US" smtClean="0"/>
              <a:t>2/6/24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0332FE-A8A4-4264-A835-BD332C99FA46}" type="slidenum">
              <a:rPr lang="en-US" smtClean="0"/>
              <a:t>‹#›</a:t>
            </a:fld>
            <a:endParaRPr lang="en-US"/>
          </a:p>
        </p:txBody>
      </p:sp>
    </p:spTree>
    <p:extLst>
      <p:ext uri="{BB962C8B-B14F-4D97-AF65-F5344CB8AC3E}">
        <p14:creationId xmlns:p14="http://schemas.microsoft.com/office/powerpoint/2010/main" val="93773468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69343A2-A29D-4291-89ED-714E954D5231}" type="datetimeFigureOut">
              <a:rPr lang="en-US" smtClean="0"/>
              <a:t>2/6/24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0332FE-A8A4-4264-A835-BD332C99FA46}" type="slidenum">
              <a:rPr lang="en-US" smtClean="0"/>
              <a:t>‹#›</a:t>
            </a:fld>
            <a:endParaRPr lang="en-US"/>
          </a:p>
        </p:txBody>
      </p:sp>
    </p:spTree>
    <p:extLst>
      <p:ext uri="{BB962C8B-B14F-4D97-AF65-F5344CB8AC3E}">
        <p14:creationId xmlns:p14="http://schemas.microsoft.com/office/powerpoint/2010/main" val="418610335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69343A2-A29D-4291-89ED-714E954D5231}" type="datetimeFigureOut">
              <a:rPr lang="en-US" smtClean="0"/>
              <a:t>2/6/24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0332FE-A8A4-4264-A835-BD332C99FA46}" type="slidenum">
              <a:rPr lang="en-US" smtClean="0"/>
              <a:t>‹#›</a:t>
            </a:fld>
            <a:endParaRPr lang="en-US"/>
          </a:p>
        </p:txBody>
      </p:sp>
    </p:spTree>
    <p:extLst>
      <p:ext uri="{BB962C8B-B14F-4D97-AF65-F5344CB8AC3E}">
        <p14:creationId xmlns:p14="http://schemas.microsoft.com/office/powerpoint/2010/main" val="19057547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69343A2-A29D-4291-89ED-714E954D5231}" type="datetimeFigureOut">
              <a:rPr lang="en-US" smtClean="0"/>
              <a:t>2/6/24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0332FE-A8A4-4264-A835-BD332C99FA46}" type="slidenum">
              <a:rPr lang="en-US" smtClean="0"/>
              <a:t>‹#›</a:t>
            </a:fld>
            <a:endParaRPr lang="en-US"/>
          </a:p>
        </p:txBody>
      </p:sp>
    </p:spTree>
    <p:extLst>
      <p:ext uri="{BB962C8B-B14F-4D97-AF65-F5344CB8AC3E}">
        <p14:creationId xmlns:p14="http://schemas.microsoft.com/office/powerpoint/2010/main" val="36869316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69343A2-A29D-4291-89ED-714E954D5231}" type="datetimeFigureOut">
              <a:rPr lang="en-US" smtClean="0"/>
              <a:t>2/6/24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0332FE-A8A4-4264-A835-BD332C99FA46}" type="slidenum">
              <a:rPr lang="en-US" smtClean="0"/>
              <a:t>‹#›</a:t>
            </a:fld>
            <a:endParaRPr lang="en-US"/>
          </a:p>
        </p:txBody>
      </p:sp>
    </p:spTree>
    <p:extLst>
      <p:ext uri="{BB962C8B-B14F-4D97-AF65-F5344CB8AC3E}">
        <p14:creationId xmlns:p14="http://schemas.microsoft.com/office/powerpoint/2010/main" val="32031487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69343A2-A29D-4291-89ED-714E954D5231}" type="datetimeFigureOut">
              <a:rPr lang="en-US" smtClean="0"/>
              <a:t>2/6/24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90332FE-A8A4-4264-A835-BD332C99FA46}" type="slidenum">
              <a:rPr lang="en-US" smtClean="0"/>
              <a:t>‹#›</a:t>
            </a:fld>
            <a:endParaRPr lang="en-US"/>
          </a:p>
        </p:txBody>
      </p:sp>
    </p:spTree>
    <p:extLst>
      <p:ext uri="{BB962C8B-B14F-4D97-AF65-F5344CB8AC3E}">
        <p14:creationId xmlns:p14="http://schemas.microsoft.com/office/powerpoint/2010/main" val="20582953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69343A2-A29D-4291-89ED-714E954D5231}" type="datetimeFigureOut">
              <a:rPr lang="en-US" smtClean="0"/>
              <a:t>2/6/24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90332FE-A8A4-4264-A835-BD332C99FA46}" type="slidenum">
              <a:rPr lang="en-US" smtClean="0"/>
              <a:t>‹#›</a:t>
            </a:fld>
            <a:endParaRPr lang="en-US"/>
          </a:p>
        </p:txBody>
      </p:sp>
    </p:spTree>
    <p:extLst>
      <p:ext uri="{BB962C8B-B14F-4D97-AF65-F5344CB8AC3E}">
        <p14:creationId xmlns:p14="http://schemas.microsoft.com/office/powerpoint/2010/main" val="22340795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9343A2-A29D-4291-89ED-714E954D5231}" type="datetimeFigureOut">
              <a:rPr lang="en-US" smtClean="0"/>
              <a:t>2/6/24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90332FE-A8A4-4264-A835-BD332C99FA46}" type="slidenum">
              <a:rPr lang="en-US" smtClean="0"/>
              <a:t>‹#›</a:t>
            </a:fld>
            <a:endParaRPr lang="en-US"/>
          </a:p>
        </p:txBody>
      </p:sp>
    </p:spTree>
    <p:extLst>
      <p:ext uri="{BB962C8B-B14F-4D97-AF65-F5344CB8AC3E}">
        <p14:creationId xmlns:p14="http://schemas.microsoft.com/office/powerpoint/2010/main" val="13425401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69343A2-A29D-4291-89ED-714E954D5231}" type="datetimeFigureOut">
              <a:rPr lang="en-US" smtClean="0"/>
              <a:t>2/6/24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0332FE-A8A4-4264-A835-BD332C99FA46}" type="slidenum">
              <a:rPr lang="en-US" smtClean="0"/>
              <a:t>‹#›</a:t>
            </a:fld>
            <a:endParaRPr lang="en-US"/>
          </a:p>
        </p:txBody>
      </p:sp>
    </p:spTree>
    <p:extLst>
      <p:ext uri="{BB962C8B-B14F-4D97-AF65-F5344CB8AC3E}">
        <p14:creationId xmlns:p14="http://schemas.microsoft.com/office/powerpoint/2010/main" val="25268069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69343A2-A29D-4291-89ED-714E954D5231}" type="datetimeFigureOut">
              <a:rPr lang="en-US" smtClean="0"/>
              <a:t>2/6/24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0332FE-A8A4-4264-A835-BD332C99FA46}" type="slidenum">
              <a:rPr lang="en-US" smtClean="0"/>
              <a:t>‹#›</a:t>
            </a:fld>
            <a:endParaRPr lang="en-US"/>
          </a:p>
        </p:txBody>
      </p:sp>
    </p:spTree>
    <p:extLst>
      <p:ext uri="{BB962C8B-B14F-4D97-AF65-F5344CB8AC3E}">
        <p14:creationId xmlns:p14="http://schemas.microsoft.com/office/powerpoint/2010/main" val="30174643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9343A2-A29D-4291-89ED-714E954D5231}" type="datetimeFigureOut">
              <a:rPr lang="en-US" smtClean="0"/>
              <a:t>2/6/24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0332FE-A8A4-4264-A835-BD332C99FA46}" type="slidenum">
              <a:rPr lang="en-US" smtClean="0"/>
              <a:t>‹#›</a:t>
            </a:fld>
            <a:endParaRPr lang="en-US"/>
          </a:p>
        </p:txBody>
      </p:sp>
    </p:spTree>
    <p:extLst>
      <p:ext uri="{BB962C8B-B14F-4D97-AF65-F5344CB8AC3E}">
        <p14:creationId xmlns:p14="http://schemas.microsoft.com/office/powerpoint/2010/main" val="3716615813"/>
      </p:ext>
    </p:extLst>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869343A2-A29D-4291-89ED-714E954D5231}" type="datetimeFigureOut">
              <a:rPr lang="en-US" smtClean="0"/>
              <a:t>2/6/24</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890332FE-A8A4-4264-A835-BD332C99FA46}"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88468665"/>
      </p:ext>
    </p:extLst>
  </p:cSld>
  <p:clrMap bg1="dk1" tx1="lt1" bg2="dk2" tx2="lt2" accent1="accent1" accent2="accent2" accent3="accent3" accent4="accent4" accent5="accent5" accent6="accent6" hlink="hlink" folHlink="folHlink"/>
  <p:sldLayoutIdLst>
    <p:sldLayoutId id="2147484568" r:id="rId1"/>
    <p:sldLayoutId id="2147484569" r:id="rId2"/>
    <p:sldLayoutId id="2147484570" r:id="rId3"/>
    <p:sldLayoutId id="2147484571" r:id="rId4"/>
    <p:sldLayoutId id="2147484572" r:id="rId5"/>
    <p:sldLayoutId id="2147484573" r:id="rId6"/>
    <p:sldLayoutId id="2147484574" r:id="rId7"/>
    <p:sldLayoutId id="2147484575" r:id="rId8"/>
    <p:sldLayoutId id="2147484576" r:id="rId9"/>
    <p:sldLayoutId id="2147484577" r:id="rId10"/>
    <p:sldLayoutId id="2147484578"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ags" Target="../tags/tag3.x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17.xml"/><Relationship Id="rId1" Type="http://schemas.openxmlformats.org/officeDocument/2006/relationships/tags" Target="../tags/tag12.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17.xml"/><Relationship Id="rId1" Type="http://schemas.openxmlformats.org/officeDocument/2006/relationships/tags" Target="../tags/tag13.xml"/><Relationship Id="rId5" Type="http://schemas.openxmlformats.org/officeDocument/2006/relationships/image" Target="../media/image3.png"/><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17.xml"/><Relationship Id="rId1" Type="http://schemas.openxmlformats.org/officeDocument/2006/relationships/tags" Target="../tags/tag14.xml"/><Relationship Id="rId5" Type="http://schemas.openxmlformats.org/officeDocument/2006/relationships/image" Target="../media/image3.png"/><Relationship Id="rId4" Type="http://schemas.openxmlformats.org/officeDocument/2006/relationships/image" Target="../media/image5.png"/></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17.xml"/><Relationship Id="rId1" Type="http://schemas.openxmlformats.org/officeDocument/2006/relationships/tags" Target="../tags/tag15.xml"/><Relationship Id="rId5" Type="http://schemas.openxmlformats.org/officeDocument/2006/relationships/image" Target="../media/image3.png"/><Relationship Id="rId4"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17.xml"/><Relationship Id="rId1" Type="http://schemas.openxmlformats.org/officeDocument/2006/relationships/tags" Target="../tags/tag16.xml"/><Relationship Id="rId5" Type="http://schemas.openxmlformats.org/officeDocument/2006/relationships/image" Target="../media/image3.png"/><Relationship Id="rId4" Type="http://schemas.openxmlformats.org/officeDocument/2006/relationships/image" Target="../media/image7.png"/></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17.xml"/><Relationship Id="rId1" Type="http://schemas.openxmlformats.org/officeDocument/2006/relationships/tags" Target="../tags/tag17.xml"/><Relationship Id="rId5" Type="http://schemas.openxmlformats.org/officeDocument/2006/relationships/image" Target="../media/image3.png"/><Relationship Id="rId4" Type="http://schemas.openxmlformats.org/officeDocument/2006/relationships/image" Target="../media/image8.png"/></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7.xml"/><Relationship Id="rId1" Type="http://schemas.openxmlformats.org/officeDocument/2006/relationships/tags" Target="../tags/tag18.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7.xml"/><Relationship Id="rId1" Type="http://schemas.openxmlformats.org/officeDocument/2006/relationships/tags" Target="../tags/tag19.xml"/><Relationship Id="rId4" Type="http://schemas.openxmlformats.org/officeDocument/2006/relationships/chart" Target="../charts/chart2.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7.xml"/><Relationship Id="rId1" Type="http://schemas.openxmlformats.org/officeDocument/2006/relationships/tags" Target="../tags/tag20.xml"/><Relationship Id="rId4" Type="http://schemas.openxmlformats.org/officeDocument/2006/relationships/chart" Target="../charts/chart3.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7.xml"/><Relationship Id="rId1" Type="http://schemas.openxmlformats.org/officeDocument/2006/relationships/tags" Target="../tags/tag21.xml"/><Relationship Id="rId4" Type="http://schemas.openxmlformats.org/officeDocument/2006/relationships/chart" Target="../charts/chart4.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7.xml"/><Relationship Id="rId1" Type="http://schemas.openxmlformats.org/officeDocument/2006/relationships/tags" Target="../tags/tag4.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7.xml"/><Relationship Id="rId1" Type="http://schemas.openxmlformats.org/officeDocument/2006/relationships/tags" Target="../tags/tag22.xml"/><Relationship Id="rId4" Type="http://schemas.openxmlformats.org/officeDocument/2006/relationships/chart" Target="../charts/chart5.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7.xml"/><Relationship Id="rId1" Type="http://schemas.openxmlformats.org/officeDocument/2006/relationships/tags" Target="../tags/tag23.xml"/><Relationship Id="rId4" Type="http://schemas.openxmlformats.org/officeDocument/2006/relationships/chart" Target="../charts/chart6.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7.xml"/><Relationship Id="rId1" Type="http://schemas.openxmlformats.org/officeDocument/2006/relationships/tags" Target="../tags/tag24.xml"/><Relationship Id="rId4" Type="http://schemas.openxmlformats.org/officeDocument/2006/relationships/chart" Target="../charts/chart7.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7.xml"/><Relationship Id="rId1" Type="http://schemas.openxmlformats.org/officeDocument/2006/relationships/tags" Target="../tags/tag25.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7.xml"/><Relationship Id="rId1" Type="http://schemas.openxmlformats.org/officeDocument/2006/relationships/tags" Target="../tags/tag26.xml"/><Relationship Id="rId5" Type="http://schemas.openxmlformats.org/officeDocument/2006/relationships/image" Target="../media/image3.png"/><Relationship Id="rId4" Type="http://schemas.openxmlformats.org/officeDocument/2006/relationships/image" Target="../media/image9.pn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7.xml"/><Relationship Id="rId1" Type="http://schemas.openxmlformats.org/officeDocument/2006/relationships/tags" Target="../tags/tag5.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7.xml"/><Relationship Id="rId1" Type="http://schemas.openxmlformats.org/officeDocument/2006/relationships/tags" Target="../tags/tag6.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7.xml"/><Relationship Id="rId1" Type="http://schemas.openxmlformats.org/officeDocument/2006/relationships/tags" Target="../tags/tag7.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7.xml"/><Relationship Id="rId1" Type="http://schemas.openxmlformats.org/officeDocument/2006/relationships/tags" Target="../tags/tag8.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7.xml"/><Relationship Id="rId1" Type="http://schemas.openxmlformats.org/officeDocument/2006/relationships/tags" Target="../tags/tag9.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7.xml"/><Relationship Id="rId1" Type="http://schemas.openxmlformats.org/officeDocument/2006/relationships/tags" Target="../tags/tag10.xml"/><Relationship Id="rId4" Type="http://schemas.openxmlformats.org/officeDocument/2006/relationships/chart" Target="../charts/chart1.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7.xml"/><Relationship Id="rId1" Type="http://schemas.openxmlformats.org/officeDocument/2006/relationships/tags" Target="../tags/tag1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0"/>
                <a:lumOff val="100000"/>
              </a:schemeClr>
            </a:gs>
            <a:gs pos="74000">
              <a:schemeClr val="accent2">
                <a:lumMod val="0"/>
                <a:lumOff val="100000"/>
              </a:schemeClr>
            </a:gs>
            <a:gs pos="100000">
              <a:srgbClr val="0051A2"/>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3" name="Subtitle 2"/>
          <p:cNvSpPr>
            <a:spLocks noGrp="1"/>
          </p:cNvSpPr>
          <p:nvPr>
            <p:ph type="body" idx="4294967295"/>
          </p:nvPr>
        </p:nvSpPr>
        <p:spPr>
          <a:xfrm>
            <a:off x="294521" y="4922485"/>
            <a:ext cx="10776856" cy="1243047"/>
          </a:xfrm>
        </p:spPr>
        <p:txBody>
          <a:bodyPr>
            <a:normAutofit fontScale="25000" lnSpcReduction="20000"/>
          </a:bodyPr>
          <a:lstStyle/>
          <a:p>
            <a:pPr marL="0" indent="0">
              <a:lnSpc>
                <a:spcPct val="120000"/>
              </a:lnSpc>
              <a:spcBef>
                <a:spcPts val="0"/>
              </a:spcBef>
              <a:spcAft>
                <a:spcPts val="600"/>
              </a:spcAft>
              <a:buNone/>
            </a:pPr>
            <a:r>
              <a:rPr lang="en-US" sz="11200" b="1" dirty="0">
                <a:latin typeface="Arial" panose="020B0604020202020204" pitchFamily="34" charset="0"/>
                <a:cs typeface="Arial" panose="020B0604020202020204" pitchFamily="34" charset="0"/>
              </a:rPr>
              <a:t>Su</a:t>
            </a:r>
            <a:r>
              <a:rPr lang="en-US" sz="11200" b="1" dirty="0">
                <a:solidFill>
                  <a:schemeClr val="tx1"/>
                </a:solidFill>
                <a:latin typeface="Arial" panose="020B0604020202020204" pitchFamily="34" charset="0"/>
                <a:cs typeface="Arial" panose="020B0604020202020204" pitchFamily="34" charset="0"/>
              </a:rPr>
              <a:t>zanna Juarez-Williamson, Administrative Services Manager </a:t>
            </a:r>
          </a:p>
          <a:p>
            <a:pPr marL="0" indent="0">
              <a:spcBef>
                <a:spcPts val="0"/>
              </a:spcBef>
              <a:buNone/>
            </a:pPr>
            <a:r>
              <a:rPr lang="en-US" sz="11200" b="1" dirty="0">
                <a:latin typeface="Arial" panose="020B0604020202020204" pitchFamily="34" charset="0"/>
                <a:cs typeface="Arial" panose="020B0604020202020204" pitchFamily="34" charset="0"/>
              </a:rPr>
              <a:t>&amp; Yuniar Praheswari, Research Specialist II</a:t>
            </a:r>
          </a:p>
          <a:p>
            <a:pPr marL="0" indent="0">
              <a:spcBef>
                <a:spcPts val="0"/>
              </a:spcBef>
              <a:buNone/>
            </a:pPr>
            <a:endParaRPr lang="en-US" sz="11200" b="1" dirty="0">
              <a:solidFill>
                <a:schemeClr val="tx1"/>
              </a:solidFill>
              <a:latin typeface="Arial" panose="020B0604020202020204" pitchFamily="34" charset="0"/>
              <a:cs typeface="Arial" panose="020B0604020202020204" pitchFamily="34" charset="0"/>
            </a:endParaRPr>
          </a:p>
          <a:p>
            <a:pPr marL="0" indent="0">
              <a:spcBef>
                <a:spcPts val="0"/>
              </a:spcBef>
              <a:buNone/>
            </a:pPr>
            <a:r>
              <a:rPr lang="en-US" sz="11200" b="1" dirty="0">
                <a:solidFill>
                  <a:schemeClr val="tx1"/>
                </a:solidFill>
                <a:latin typeface="Arial" panose="020B0604020202020204" pitchFamily="34" charset="0"/>
                <a:cs typeface="Arial" panose="020B0604020202020204" pitchFamily="34" charset="0"/>
              </a:rPr>
              <a:t>RUHS-BH Evaluation Unit</a:t>
            </a:r>
          </a:p>
          <a:p>
            <a:pPr>
              <a:spcBef>
                <a:spcPts val="0"/>
              </a:spcBef>
            </a:pPr>
            <a:endParaRPr lang="en-US" sz="1500" b="1" dirty="0">
              <a:latin typeface="Arial" panose="020B0604020202020204" pitchFamily="34" charset="0"/>
              <a:cs typeface="Arial" panose="020B0604020202020204" pitchFamily="34" charset="0"/>
            </a:endParaRPr>
          </a:p>
        </p:txBody>
      </p:sp>
      <p:sp>
        <p:nvSpPr>
          <p:cNvPr id="4" name="TextBox 3"/>
          <p:cNvSpPr txBox="1"/>
          <p:nvPr/>
        </p:nvSpPr>
        <p:spPr>
          <a:xfrm>
            <a:off x="7294142" y="1023728"/>
            <a:ext cx="4454107" cy="523220"/>
          </a:xfrm>
          <a:prstGeom prst="rect">
            <a:avLst/>
          </a:prstGeom>
          <a:noFill/>
        </p:spPr>
        <p:txBody>
          <a:bodyPr wrap="square" rtlCol="0">
            <a:spAutoFit/>
          </a:bodyPr>
          <a:lstStyle/>
          <a:p>
            <a:pPr algn="r"/>
            <a:r>
              <a:rPr lang="en-US" sz="2800" b="1" dirty="0">
                <a:latin typeface="Arial" panose="020B0604020202020204" pitchFamily="34" charset="0"/>
                <a:cs typeface="Arial" panose="020B0604020202020204" pitchFamily="34" charset="0"/>
              </a:rPr>
              <a:t>NOVEMBER 15</a:t>
            </a:r>
            <a:r>
              <a:rPr lang="en-US" sz="2800" b="1" baseline="30000" dirty="0">
                <a:latin typeface="Arial" panose="020B0604020202020204" pitchFamily="34" charset="0"/>
                <a:cs typeface="Arial" panose="020B0604020202020204" pitchFamily="34" charset="0"/>
              </a:rPr>
              <a:t>TH</a:t>
            </a:r>
            <a:r>
              <a:rPr lang="en-US" sz="2800" b="1" dirty="0">
                <a:latin typeface="Arial" panose="020B0604020202020204" pitchFamily="34" charset="0"/>
                <a:cs typeface="Arial" panose="020B0604020202020204" pitchFamily="34" charset="0"/>
              </a:rPr>
              <a:t>, 2023</a:t>
            </a:r>
          </a:p>
        </p:txBody>
      </p:sp>
      <p:pic>
        <p:nvPicPr>
          <p:cNvPr id="7" name="Picture 6"/>
          <p:cNvPicPr>
            <a:picLocks noChangeAspect="1"/>
          </p:cNvPicPr>
          <p:nvPr/>
        </p:nvPicPr>
        <p:blipFill rotWithShape="1">
          <a:blip r:embed="rId4">
            <a:extLst>
              <a:ext uri="{28A0092B-C50C-407E-A947-70E740481C1C}">
                <a14:useLocalDpi xmlns:a14="http://schemas.microsoft.com/office/drawing/2010/main" val="0"/>
              </a:ext>
            </a:extLst>
          </a:blip>
          <a:srcRect l="11982" t="34190" r="12012" b="34014"/>
          <a:stretch/>
        </p:blipFill>
        <p:spPr>
          <a:xfrm>
            <a:off x="13853" y="1639519"/>
            <a:ext cx="12178147" cy="2667175"/>
          </a:xfrm>
          <a:prstGeom prst="rect">
            <a:avLst/>
          </a:prstGeom>
        </p:spPr>
      </p:pic>
      <p:sp>
        <p:nvSpPr>
          <p:cNvPr id="5" name="Rectangle 4"/>
          <p:cNvSpPr/>
          <p:nvPr/>
        </p:nvSpPr>
        <p:spPr>
          <a:xfrm>
            <a:off x="1174757" y="4399265"/>
            <a:ext cx="9896620" cy="523220"/>
          </a:xfrm>
          <a:prstGeom prst="rect">
            <a:avLst/>
          </a:prstGeom>
        </p:spPr>
        <p:txBody>
          <a:bodyPr wrap="none">
            <a:spAutoFit/>
          </a:bodyPr>
          <a:lstStyle/>
          <a:p>
            <a:pPr>
              <a:spcBef>
                <a:spcPts val="0"/>
              </a:spcBef>
            </a:pPr>
            <a:r>
              <a:rPr lang="en-US" sz="2800" b="1" dirty="0">
                <a:latin typeface="Arial" panose="020B0604020202020204" pitchFamily="34" charset="0"/>
                <a:cs typeface="Arial" panose="020B0604020202020204" pitchFamily="34" charset="0"/>
              </a:rPr>
              <a:t>RUHS-BH : HELP@HAND MHSA INNOVATION PROJECT</a:t>
            </a:r>
          </a:p>
        </p:txBody>
      </p:sp>
    </p:spTree>
    <p:custDataLst>
      <p:tags r:id="rId1"/>
    </p:custDataLst>
    <p:extLst>
      <p:ext uri="{BB962C8B-B14F-4D97-AF65-F5344CB8AC3E}">
        <p14:creationId xmlns:p14="http://schemas.microsoft.com/office/powerpoint/2010/main" val="33497572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154010" y="667741"/>
            <a:ext cx="10058400" cy="955089"/>
          </a:xfrm>
        </p:spPr>
        <p:txBody>
          <a:bodyPr>
            <a:normAutofit/>
          </a:bodyPr>
          <a:lstStyle/>
          <a:p>
            <a:pPr lvl="0" algn="ctr" eaLnBrk="0" fontAlgn="base" hangingPunct="0">
              <a:lnSpc>
                <a:spcPct val="100000"/>
              </a:lnSpc>
              <a:spcAft>
                <a:spcPct val="0"/>
              </a:spcAft>
            </a:pPr>
            <a:r>
              <a:rPr lang="en-US" altLang="en-US" sz="3600" b="1" dirty="0">
                <a:latin typeface="Arial" panose="020B0604020202020204" pitchFamily="34" charset="0"/>
                <a:cs typeface="Arial" panose="020B0604020202020204" pitchFamily="34" charset="0"/>
              </a:rPr>
              <a:t>Using App </a:t>
            </a:r>
            <a:r>
              <a:rPr lang="en-US" altLang="en-US" sz="3200" b="1" dirty="0">
                <a:latin typeface="Arial" panose="020B0604020202020204" pitchFamily="34" charset="0"/>
                <a:cs typeface="Arial" panose="020B0604020202020204" pitchFamily="34" charset="0"/>
              </a:rPr>
              <a:t>Data</a:t>
            </a:r>
            <a:r>
              <a:rPr lang="en-US" altLang="en-US" sz="3600" b="1" dirty="0">
                <a:latin typeface="Arial" panose="020B0604020202020204" pitchFamily="34" charset="0"/>
                <a:cs typeface="Arial" panose="020B0604020202020204" pitchFamily="34" charset="0"/>
              </a:rPr>
              <a:t> to Understand Engagement</a:t>
            </a:r>
            <a:endParaRPr lang="en-US" sz="3600" dirty="0">
              <a:latin typeface="Arial" panose="020B0604020202020204" pitchFamily="34" charset="0"/>
              <a:cs typeface="Arial" panose="020B0604020202020204" pitchFamily="34" charset="0"/>
            </a:endParaRPr>
          </a:p>
        </p:txBody>
      </p:sp>
      <p:sp>
        <p:nvSpPr>
          <p:cNvPr id="36" name="AutoShape 9"/>
          <p:cNvSpPr>
            <a:spLocks noChangeArrowheads="1"/>
          </p:cNvSpPr>
          <p:nvPr/>
        </p:nvSpPr>
        <p:spPr bwMode="auto">
          <a:xfrm>
            <a:off x="123912" y="2133682"/>
            <a:ext cx="2259227" cy="1787900"/>
          </a:xfrm>
          <a:prstGeom prst="roundRect">
            <a:avLst>
              <a:gd name="adj" fmla="val 16667"/>
            </a:avLst>
          </a:prstGeom>
          <a:solidFill>
            <a:srgbClr val="003469"/>
          </a:solidFill>
          <a:ln w="25400" algn="ctr">
            <a:solidFill>
              <a:srgbClr val="C5C5C5"/>
            </a:solidFill>
            <a:round/>
            <a:headEnd/>
            <a:tailEnd/>
          </a:ln>
          <a:effectLst/>
          <a:extLs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endParaRPr lang="en-US"/>
          </a:p>
        </p:txBody>
      </p:sp>
      <p:sp>
        <p:nvSpPr>
          <p:cNvPr id="5" name="Text Box 15"/>
          <p:cNvSpPr txBox="1">
            <a:spLocks noChangeArrowheads="1"/>
          </p:cNvSpPr>
          <p:nvPr/>
        </p:nvSpPr>
        <p:spPr bwMode="auto">
          <a:xfrm>
            <a:off x="267061" y="2415315"/>
            <a:ext cx="1948829" cy="988611"/>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ts val="200"/>
              </a:spcAft>
              <a:buClrTx/>
              <a:buSzTx/>
              <a:buFontTx/>
              <a:buNone/>
              <a:tabLst/>
            </a:pPr>
            <a:r>
              <a:rPr kumimoji="0" lang="en-US" altLang="en-US" sz="2400" b="1" i="0" u="none" strike="noStrike" cap="none" normalizeH="0" baseline="0" dirty="0">
                <a:ln>
                  <a:noFill/>
                </a:ln>
                <a:effectLst/>
                <a:latin typeface="Arial" panose="020B0604020202020204" pitchFamily="34" charset="0"/>
                <a:cs typeface="Arial" panose="020B0604020202020204" pitchFamily="34" charset="0"/>
              </a:rPr>
              <a:t>Summary of A4i</a:t>
            </a:r>
            <a:r>
              <a:rPr kumimoji="0" lang="en-US" altLang="en-US" sz="2400" b="1" i="0" u="none" strike="noStrike" cap="none" normalizeH="0" dirty="0">
                <a:ln>
                  <a:noFill/>
                </a:ln>
                <a:effectLst/>
                <a:latin typeface="Arial" panose="020B0604020202020204" pitchFamily="34" charset="0"/>
                <a:cs typeface="Arial" panose="020B0604020202020204" pitchFamily="34" charset="0"/>
              </a:rPr>
              <a:t> Engagement</a:t>
            </a:r>
            <a:endParaRPr kumimoji="0" lang="en-US" altLang="en-US" sz="2400" b="0" i="0" u="none" strike="noStrike" cap="none" normalizeH="0" baseline="0" dirty="0">
              <a:ln>
                <a:noFill/>
              </a:ln>
              <a:effectLst/>
              <a:latin typeface="Arial" panose="020B0604020202020204" pitchFamily="34" charset="0"/>
              <a:cs typeface="Arial" panose="020B0604020202020204" pitchFamily="34" charset="0"/>
            </a:endParaRPr>
          </a:p>
        </p:txBody>
      </p:sp>
      <p:sp>
        <p:nvSpPr>
          <p:cNvPr id="34" name="AutoShape 24"/>
          <p:cNvSpPr>
            <a:spLocks noChangeArrowheads="1"/>
          </p:cNvSpPr>
          <p:nvPr/>
        </p:nvSpPr>
        <p:spPr bwMode="auto">
          <a:xfrm>
            <a:off x="2554572" y="2178485"/>
            <a:ext cx="2263801" cy="1768699"/>
          </a:xfrm>
          <a:prstGeom prst="roundRect">
            <a:avLst>
              <a:gd name="adj" fmla="val 16667"/>
            </a:avLst>
          </a:prstGeom>
          <a:solidFill>
            <a:srgbClr val="893B81"/>
          </a:solidFill>
          <a:ln w="25400" algn="ctr">
            <a:solidFill>
              <a:srgbClr val="C5C5C5"/>
            </a:solidFill>
            <a:round/>
            <a:headEnd/>
            <a:tailEnd/>
          </a:ln>
          <a:effectLst/>
          <a:extLs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endParaRPr lang="en-US"/>
          </a:p>
        </p:txBody>
      </p:sp>
      <p:sp>
        <p:nvSpPr>
          <p:cNvPr id="32" name="AutoShape 27"/>
          <p:cNvSpPr>
            <a:spLocks noChangeArrowheads="1"/>
          </p:cNvSpPr>
          <p:nvPr/>
        </p:nvSpPr>
        <p:spPr bwMode="auto">
          <a:xfrm>
            <a:off x="4986368" y="2148586"/>
            <a:ext cx="2259227" cy="1775974"/>
          </a:xfrm>
          <a:prstGeom prst="roundRect">
            <a:avLst>
              <a:gd name="adj" fmla="val 16667"/>
            </a:avLst>
          </a:prstGeom>
          <a:solidFill>
            <a:srgbClr val="F8972A"/>
          </a:solidFill>
          <a:ln w="25400" algn="ctr">
            <a:solidFill>
              <a:srgbClr val="C5C5C5"/>
            </a:solidFill>
            <a:round/>
            <a:headEnd/>
            <a:tailEnd/>
          </a:ln>
          <a:effectLst/>
          <a:extLs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endParaRPr lang="en-US"/>
          </a:p>
        </p:txBody>
      </p:sp>
      <p:sp>
        <p:nvSpPr>
          <p:cNvPr id="22" name="AutoShape 31"/>
          <p:cNvSpPr>
            <a:spLocks noChangeArrowheads="1"/>
          </p:cNvSpPr>
          <p:nvPr/>
        </p:nvSpPr>
        <p:spPr bwMode="auto">
          <a:xfrm>
            <a:off x="7403447" y="2144009"/>
            <a:ext cx="2256208" cy="1803175"/>
          </a:xfrm>
          <a:prstGeom prst="roundRect">
            <a:avLst>
              <a:gd name="adj" fmla="val 16667"/>
            </a:avLst>
          </a:prstGeom>
          <a:solidFill>
            <a:srgbClr val="BCD62A"/>
          </a:solidFill>
          <a:ln w="25400" algn="ctr">
            <a:solidFill>
              <a:srgbClr val="C5C5C5"/>
            </a:solidFill>
            <a:round/>
            <a:headEnd/>
            <a:tailEnd/>
          </a:ln>
          <a:effectLst/>
          <a:extLs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endParaRPr lang="en-US"/>
          </a:p>
        </p:txBody>
      </p:sp>
      <p:sp>
        <p:nvSpPr>
          <p:cNvPr id="7" name="Text Box 17"/>
          <p:cNvSpPr txBox="1">
            <a:spLocks noChangeArrowheads="1"/>
          </p:cNvSpPr>
          <p:nvPr/>
        </p:nvSpPr>
        <p:spPr bwMode="auto">
          <a:xfrm>
            <a:off x="2683561" y="2415315"/>
            <a:ext cx="2071555" cy="1336507"/>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ts val="200"/>
              </a:spcAft>
              <a:buClrTx/>
              <a:buSzTx/>
              <a:buFontTx/>
              <a:buNone/>
              <a:tabLst/>
            </a:pPr>
            <a:r>
              <a:rPr kumimoji="0" lang="en-US" altLang="en-US" sz="2400" b="1" i="0" u="none" strike="noStrike" cap="none" normalizeH="0" baseline="0" dirty="0">
                <a:ln>
                  <a:noFill/>
                </a:ln>
                <a:effectLst/>
                <a:latin typeface="Arial" panose="020B0604020202020204" pitchFamily="34" charset="0"/>
                <a:cs typeface="Arial" panose="020B0604020202020204" pitchFamily="34" charset="0"/>
              </a:rPr>
              <a:t>Engagement</a:t>
            </a:r>
          </a:p>
          <a:p>
            <a:pPr marL="0" marR="0" lvl="0" indent="0" algn="ctr" defTabSz="914400" rtl="0" eaLnBrk="0" fontAlgn="base" latinLnBrk="0" hangingPunct="0">
              <a:lnSpc>
                <a:spcPct val="100000"/>
              </a:lnSpc>
              <a:spcBef>
                <a:spcPct val="0"/>
              </a:spcBef>
              <a:spcAft>
                <a:spcPts val="200"/>
              </a:spcAft>
              <a:buClrTx/>
              <a:buSzTx/>
              <a:buFontTx/>
              <a:buNone/>
              <a:tabLst/>
            </a:pPr>
            <a:r>
              <a:rPr lang="en-US" altLang="en-US" sz="2400" b="1" dirty="0">
                <a:latin typeface="Arial" panose="020B0604020202020204" pitchFamily="34" charset="0"/>
                <a:cs typeface="Arial" panose="020B0604020202020204" pitchFamily="34" charset="0"/>
              </a:rPr>
              <a:t>In A4i Features</a:t>
            </a:r>
            <a:endParaRPr kumimoji="0" lang="en-US" altLang="en-US" sz="2400" b="0" i="0" u="none" strike="noStrike" cap="none" normalizeH="0" baseline="0" dirty="0">
              <a:ln>
                <a:noFill/>
              </a:ln>
              <a:effectLst/>
              <a:latin typeface="Arial" panose="020B0604020202020204" pitchFamily="34" charset="0"/>
              <a:cs typeface="Arial" panose="020B0604020202020204" pitchFamily="34" charset="0"/>
            </a:endParaRPr>
          </a:p>
        </p:txBody>
      </p:sp>
      <p:sp>
        <p:nvSpPr>
          <p:cNvPr id="9" name="Text Box 19"/>
          <p:cNvSpPr txBox="1">
            <a:spLocks noChangeArrowheads="1"/>
          </p:cNvSpPr>
          <p:nvPr/>
        </p:nvSpPr>
        <p:spPr bwMode="auto">
          <a:xfrm>
            <a:off x="4930636" y="2578106"/>
            <a:ext cx="2330977" cy="778333"/>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lang="en-US" altLang="en-US" sz="2400" b="1" dirty="0">
                <a:latin typeface="Arial" panose="020B0604020202020204" pitchFamily="34" charset="0"/>
                <a:cs typeface="Arial" panose="020B0604020202020204" pitchFamily="34" charset="0"/>
              </a:rPr>
              <a:t>Posting to A4i Newsfeed</a:t>
            </a:r>
            <a:endParaRPr kumimoji="0" lang="en-US" altLang="en-US" sz="2400" b="0" i="0" u="none" strike="noStrike" cap="none" normalizeH="0" baseline="0" dirty="0">
              <a:ln>
                <a:noFill/>
              </a:ln>
              <a:effectLst/>
              <a:latin typeface="Arial" panose="020B0604020202020204" pitchFamily="34" charset="0"/>
              <a:cs typeface="Arial" panose="020B0604020202020204" pitchFamily="34" charset="0"/>
            </a:endParaRPr>
          </a:p>
        </p:txBody>
      </p:sp>
      <p:sp>
        <p:nvSpPr>
          <p:cNvPr id="11" name="Text Box 21"/>
          <p:cNvSpPr txBox="1">
            <a:spLocks noChangeArrowheads="1"/>
          </p:cNvSpPr>
          <p:nvPr/>
        </p:nvSpPr>
        <p:spPr bwMode="auto">
          <a:xfrm>
            <a:off x="7475197" y="2478712"/>
            <a:ext cx="2042624" cy="1436030"/>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ts val="200"/>
              </a:spcAft>
              <a:buClrTx/>
              <a:buSzTx/>
              <a:buFontTx/>
              <a:buNone/>
              <a:tabLst/>
            </a:pPr>
            <a:r>
              <a:rPr kumimoji="0" lang="en-US" altLang="en-US" sz="2400" b="1" i="0" u="none" strike="noStrike" cap="none" normalizeH="0" baseline="0" dirty="0">
                <a:ln>
                  <a:noFill/>
                </a:ln>
                <a:effectLst/>
                <a:latin typeface="Arial" panose="020B0604020202020204" pitchFamily="34" charset="0"/>
                <a:cs typeface="Arial" panose="020B0604020202020204" pitchFamily="34" charset="0"/>
              </a:rPr>
              <a:t>A4i App and Portal Activity</a:t>
            </a:r>
            <a:endParaRPr kumimoji="0" lang="en-US" altLang="en-US" sz="2400" b="0" i="0" u="none" strike="noStrike" cap="none" normalizeH="0" baseline="0" dirty="0">
              <a:ln>
                <a:noFill/>
              </a:ln>
              <a:effectLst/>
              <a:latin typeface="Arial" panose="020B0604020202020204" pitchFamily="34" charset="0"/>
              <a:cs typeface="Arial" panose="020B0604020202020204" pitchFamily="34" charset="0"/>
            </a:endParaRPr>
          </a:p>
        </p:txBody>
      </p:sp>
      <p:sp>
        <p:nvSpPr>
          <p:cNvPr id="50" name="AutoShape 31"/>
          <p:cNvSpPr>
            <a:spLocks noChangeArrowheads="1"/>
          </p:cNvSpPr>
          <p:nvPr/>
        </p:nvSpPr>
        <p:spPr bwMode="auto">
          <a:xfrm>
            <a:off x="9784821" y="2133682"/>
            <a:ext cx="2256208" cy="1849156"/>
          </a:xfrm>
          <a:prstGeom prst="roundRect">
            <a:avLst>
              <a:gd name="adj" fmla="val 16667"/>
            </a:avLst>
          </a:prstGeom>
          <a:solidFill>
            <a:schemeClr val="accent5"/>
          </a:solidFill>
          <a:ln w="25400" algn="ctr">
            <a:solidFill>
              <a:srgbClr val="C5C5C5"/>
            </a:solidFill>
            <a:round/>
            <a:headEnd/>
            <a:tailEnd/>
          </a:ln>
          <a:effectLst/>
        </p:spPr>
        <p:txBody>
          <a:bodyPr vert="horz" wrap="square" lIns="36576" tIns="36576" rIns="36576" bIns="36576" numCol="1" anchor="t" anchorCtr="0" compatLnSpc="1">
            <a:prstTxWarp prst="textNoShape">
              <a:avLst/>
            </a:prstTxWarp>
          </a:bodyPr>
          <a:lstStyle/>
          <a:p>
            <a:endParaRPr lang="en-US"/>
          </a:p>
        </p:txBody>
      </p:sp>
      <p:sp>
        <p:nvSpPr>
          <p:cNvPr id="48" name="Text Box 21"/>
          <p:cNvSpPr txBox="1">
            <a:spLocks noChangeArrowheads="1"/>
          </p:cNvSpPr>
          <p:nvPr/>
        </p:nvSpPr>
        <p:spPr bwMode="auto">
          <a:xfrm>
            <a:off x="9901683" y="2264838"/>
            <a:ext cx="2022485" cy="1718000"/>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lvl="0" algn="ctr" defTabSz="914400" eaLnBrk="0" fontAlgn="base" hangingPunct="0">
              <a:spcBef>
                <a:spcPct val="0"/>
              </a:spcBef>
              <a:spcAft>
                <a:spcPts val="200"/>
              </a:spcAft>
            </a:pPr>
            <a:r>
              <a:rPr kumimoji="0" lang="en-US" altLang="en-US" sz="2400" b="1" i="0" u="none" strike="noStrike" cap="none" normalizeH="0" baseline="0" dirty="0">
                <a:ln>
                  <a:noFill/>
                </a:ln>
                <a:effectLst/>
                <a:latin typeface="Arial" panose="020B0604020202020204" pitchFamily="34" charset="0"/>
                <a:cs typeface="Arial" panose="020B0604020202020204" pitchFamily="34" charset="0"/>
              </a:rPr>
              <a:t>Engagement with </a:t>
            </a:r>
            <a:r>
              <a:rPr lang="en-US" altLang="en-US" sz="2400" b="1" dirty="0">
                <a:latin typeface="Arial" panose="020B0604020202020204" pitchFamily="34" charset="0"/>
                <a:cs typeface="Arial" panose="020B0604020202020204" pitchFamily="34" charset="0"/>
              </a:rPr>
              <a:t>A4i Sound </a:t>
            </a:r>
            <a:r>
              <a:rPr kumimoji="0" lang="en-US" altLang="en-US" sz="2400" b="1" i="0" u="none" strike="noStrike" cap="none" normalizeH="0" baseline="0" dirty="0">
                <a:ln>
                  <a:noFill/>
                </a:ln>
                <a:effectLst/>
                <a:latin typeface="Arial" panose="020B0604020202020204" pitchFamily="34" charset="0"/>
                <a:cs typeface="Arial" panose="020B0604020202020204" pitchFamily="34" charset="0"/>
              </a:rPr>
              <a:t>Detector</a:t>
            </a:r>
            <a:endParaRPr kumimoji="0" lang="en-US" altLang="en-US" sz="2400" b="0" i="0" u="none" strike="noStrike" cap="none" normalizeH="0" baseline="0" dirty="0">
              <a:ln>
                <a:noFill/>
              </a:ln>
              <a:effectLst/>
              <a:latin typeface="Arial" panose="020B0604020202020204" pitchFamily="34" charset="0"/>
              <a:cs typeface="Arial" panose="020B0604020202020204" pitchFamily="34" charset="0"/>
            </a:endParaRPr>
          </a:p>
        </p:txBody>
      </p:sp>
      <p:sp>
        <p:nvSpPr>
          <p:cNvPr id="45" name="Down Arrow Callout 44"/>
          <p:cNvSpPr/>
          <p:nvPr/>
        </p:nvSpPr>
        <p:spPr>
          <a:xfrm rot="10800000">
            <a:off x="2123767" y="4043608"/>
            <a:ext cx="3116824" cy="1914740"/>
          </a:xfrm>
          <a:prstGeom prst="downArrowCallout">
            <a:avLst>
              <a:gd name="adj1" fmla="val 25000"/>
              <a:gd name="adj2" fmla="val 25000"/>
              <a:gd name="adj3" fmla="val 13517"/>
              <a:gd name="adj4" fmla="val 78226"/>
            </a:avLst>
          </a:prstGeom>
          <a:solidFill>
            <a:srgbClr val="7B921A"/>
          </a:solidFill>
          <a:ln w="285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Text Box 15"/>
          <p:cNvSpPr txBox="1">
            <a:spLocks noChangeArrowheads="1"/>
          </p:cNvSpPr>
          <p:nvPr/>
        </p:nvSpPr>
        <p:spPr bwMode="auto">
          <a:xfrm>
            <a:off x="2503263" y="4516907"/>
            <a:ext cx="3201683" cy="1560489"/>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285750" marR="0" lvl="0" indent="-285750" defTabSz="914400" rtl="0" eaLnBrk="0" fontAlgn="base" latinLnBrk="0" hangingPunct="0">
              <a:lnSpc>
                <a:spcPct val="100000"/>
              </a:lnSpc>
              <a:spcBef>
                <a:spcPct val="0"/>
              </a:spcBef>
              <a:spcAft>
                <a:spcPts val="200"/>
              </a:spcAft>
              <a:buClrTx/>
              <a:buSzTx/>
              <a:buFont typeface="Wingdings" panose="05000000000000000000" pitchFamily="2" charset="2"/>
              <a:buChar char="§"/>
              <a:tabLst/>
            </a:pPr>
            <a:r>
              <a:rPr kumimoji="0" lang="en-US" altLang="en-US" sz="2000" b="1" i="0" u="none" strike="noStrike" cap="none" normalizeH="0" baseline="0" dirty="0">
                <a:ln>
                  <a:noFill/>
                </a:ln>
                <a:effectLst/>
                <a:latin typeface="Arial" panose="020B0604020202020204" pitchFamily="34" charset="0"/>
                <a:cs typeface="Arial" panose="020B0604020202020204" pitchFamily="34" charset="0"/>
              </a:rPr>
              <a:t>Newsfeed </a:t>
            </a:r>
          </a:p>
          <a:p>
            <a:pPr marL="285750" marR="0" lvl="0" indent="-285750" defTabSz="914400" rtl="0" eaLnBrk="0" fontAlgn="base" latinLnBrk="0" hangingPunct="0">
              <a:lnSpc>
                <a:spcPct val="100000"/>
              </a:lnSpc>
              <a:spcBef>
                <a:spcPct val="0"/>
              </a:spcBef>
              <a:spcAft>
                <a:spcPts val="200"/>
              </a:spcAft>
              <a:buClrTx/>
              <a:buSzTx/>
              <a:buFont typeface="Wingdings" panose="05000000000000000000" pitchFamily="2" charset="2"/>
              <a:buChar char="§"/>
              <a:tabLst/>
            </a:pPr>
            <a:r>
              <a:rPr lang="en-US" altLang="en-US" sz="2000" b="1" baseline="0" dirty="0">
                <a:latin typeface="Arial" panose="020B0604020202020204" pitchFamily="34" charset="0"/>
                <a:cs typeface="Arial" panose="020B0604020202020204" pitchFamily="34" charset="0"/>
              </a:rPr>
              <a:t>Check-Ins </a:t>
            </a:r>
          </a:p>
          <a:p>
            <a:pPr marL="285750" marR="0" lvl="0" indent="-285750" defTabSz="914400" rtl="0" eaLnBrk="0" fontAlgn="base" latinLnBrk="0" hangingPunct="0">
              <a:lnSpc>
                <a:spcPct val="100000"/>
              </a:lnSpc>
              <a:spcBef>
                <a:spcPct val="0"/>
              </a:spcBef>
              <a:spcAft>
                <a:spcPts val="200"/>
              </a:spcAft>
              <a:buClrTx/>
              <a:buSzTx/>
              <a:buFont typeface="Wingdings" panose="05000000000000000000" pitchFamily="2" charset="2"/>
              <a:buChar char="§"/>
              <a:tabLst/>
            </a:pPr>
            <a:r>
              <a:rPr kumimoji="0" lang="en-US" altLang="en-US" sz="2000" b="1" i="0" u="none" strike="noStrike" cap="none" normalizeH="0" dirty="0">
                <a:ln>
                  <a:noFill/>
                </a:ln>
                <a:effectLst/>
                <a:latin typeface="Arial" panose="020B0604020202020204" pitchFamily="34" charset="0"/>
                <a:cs typeface="Arial" panose="020B0604020202020204" pitchFamily="34" charset="0"/>
              </a:rPr>
              <a:t>Other Features</a:t>
            </a:r>
          </a:p>
          <a:p>
            <a:pPr marL="285750" marR="0" lvl="0" indent="-285750" defTabSz="914400" rtl="0" eaLnBrk="0" fontAlgn="base" latinLnBrk="0" hangingPunct="0">
              <a:lnSpc>
                <a:spcPct val="100000"/>
              </a:lnSpc>
              <a:spcBef>
                <a:spcPct val="0"/>
              </a:spcBef>
              <a:spcAft>
                <a:spcPts val="200"/>
              </a:spcAft>
              <a:buClrTx/>
              <a:buSzTx/>
              <a:buFont typeface="Wingdings" panose="05000000000000000000" pitchFamily="2" charset="2"/>
              <a:buChar char="§"/>
              <a:tabLst/>
            </a:pPr>
            <a:r>
              <a:rPr lang="en-US" altLang="en-US" sz="2000" b="1" baseline="0" dirty="0">
                <a:latin typeface="Arial" panose="020B0604020202020204" pitchFamily="34" charset="0"/>
                <a:cs typeface="Arial" panose="020B0604020202020204" pitchFamily="34" charset="0"/>
              </a:rPr>
              <a:t>Total</a:t>
            </a:r>
            <a:r>
              <a:rPr lang="en-US" altLang="en-US" sz="2000" b="1" dirty="0">
                <a:latin typeface="Arial" panose="020B0604020202020204" pitchFamily="34" charset="0"/>
                <a:cs typeface="Arial" panose="020B0604020202020204" pitchFamily="34" charset="0"/>
              </a:rPr>
              <a:t> Engagement</a:t>
            </a:r>
            <a:endParaRPr kumimoji="0" lang="en-US" altLang="en-US" sz="2000" b="0" i="0" u="none" strike="noStrike" cap="none" normalizeH="0" baseline="0" dirty="0">
              <a:ln>
                <a:noFill/>
              </a:ln>
              <a:effectLst/>
              <a:latin typeface="Arial" panose="020B0604020202020204" pitchFamily="34" charset="0"/>
              <a:cs typeface="Arial" panose="020B0604020202020204" pitchFamily="34" charset="0"/>
            </a:endParaRPr>
          </a:p>
        </p:txBody>
      </p:sp>
      <p:pic>
        <p:nvPicPr>
          <p:cNvPr id="18" name="Picture 17" descr="D:\01_Offical Projects\MemoText\Memotext_Mobile_Sceen\drive-download-20220316T035258Z-001\A4i\square.png">
            <a:extLst>
              <a:ext uri="{FF2B5EF4-FFF2-40B4-BE49-F238E27FC236}">
                <a16:creationId xmlns:a16="http://schemas.microsoft.com/office/drawing/2014/main" id="{9F862CDE-DB0E-47E4-A88A-A166159954CC}"/>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9370985" y="4110589"/>
            <a:ext cx="2481262" cy="2481262"/>
          </a:xfrm>
          <a:prstGeom prst="rect">
            <a:avLst/>
          </a:prstGeom>
          <a:noFill/>
        </p:spPr>
      </p:pic>
      <p:sp>
        <p:nvSpPr>
          <p:cNvPr id="19" name="Google Shape;513;p20">
            <a:extLst>
              <a:ext uri="{FF2B5EF4-FFF2-40B4-BE49-F238E27FC236}">
                <a16:creationId xmlns:a16="http://schemas.microsoft.com/office/drawing/2014/main" id="{09246770-678D-1356-1EE3-11F31A527105}"/>
              </a:ext>
            </a:extLst>
          </p:cNvPr>
          <p:cNvSpPr/>
          <p:nvPr/>
        </p:nvSpPr>
        <p:spPr>
          <a:xfrm>
            <a:off x="7932718" y="4212589"/>
            <a:ext cx="5960414" cy="584735"/>
          </a:xfrm>
          <a:prstGeom prst="rect">
            <a:avLst/>
          </a:prstGeom>
          <a:noFill/>
          <a:ln>
            <a:noFill/>
          </a:ln>
        </p:spPr>
        <p:txBody>
          <a:bodyPr spcFirstLastPara="1" wrap="square" lIns="0" tIns="45700" rIns="0" bIns="45700" anchor="t" anchorCtr="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200" dirty="0">
                <a:solidFill>
                  <a:srgbClr val="FCA311"/>
                </a:solidFill>
                <a:latin typeface="Helvetica Rounded"/>
                <a:cs typeface="Poppins ExtraBold"/>
                <a:sym typeface="Poppins ExtraBold"/>
              </a:rPr>
              <a:t>App4</a:t>
            </a:r>
            <a:r>
              <a:rPr lang="en-US" sz="3200" b="1" dirty="0">
                <a:latin typeface="Helvetica Rounded"/>
                <a:cs typeface="Poppins ExtraBold"/>
                <a:sym typeface="Poppins ExtraBold"/>
              </a:rPr>
              <a:t>Independence</a:t>
            </a:r>
            <a:endParaRPr sz="1600" b="1" dirty="0">
              <a:latin typeface="Helvetica Rounded" pitchFamily="50" charset="0"/>
            </a:endParaRPr>
          </a:p>
        </p:txBody>
      </p:sp>
      <p:sp>
        <p:nvSpPr>
          <p:cNvPr id="20" name="TextBox 19">
            <a:extLst>
              <a:ext uri="{FF2B5EF4-FFF2-40B4-BE49-F238E27FC236}">
                <a16:creationId xmlns:a16="http://schemas.microsoft.com/office/drawing/2014/main" id="{36A2DE06-00A3-C72F-3C3B-99A601FB4189}"/>
              </a:ext>
            </a:extLst>
          </p:cNvPr>
          <p:cNvSpPr txBox="1"/>
          <p:nvPr/>
        </p:nvSpPr>
        <p:spPr>
          <a:xfrm>
            <a:off x="9185487" y="5922890"/>
            <a:ext cx="3006513" cy="369332"/>
          </a:xfrm>
          <a:prstGeom prst="rect">
            <a:avLst/>
          </a:prstGeom>
          <a:noFill/>
        </p:spPr>
        <p:txBody>
          <a:bodyPr wrap="square">
            <a:spAutoFit/>
          </a:bodyPr>
          <a:lstStyle/>
          <a:p>
            <a:r>
              <a:rPr lang="en-US" sz="1800" dirty="0">
                <a:latin typeface="Helvetica" pitchFamily="2" charset="0"/>
                <a:cs typeface="Poppins"/>
                <a:sym typeface="Poppins"/>
              </a:rPr>
              <a:t>Support. Predict. Impact</a:t>
            </a:r>
            <a:r>
              <a:rPr lang="en-US" sz="1800" b="1" dirty="0">
                <a:solidFill>
                  <a:srgbClr val="13213D"/>
                </a:solidFill>
                <a:latin typeface="Helvetica" pitchFamily="2" charset="0"/>
                <a:cs typeface="Poppins"/>
                <a:sym typeface="Poppins"/>
              </a:rPr>
              <a:t>.</a:t>
            </a:r>
            <a:endParaRPr lang="en-US" sz="1800" b="1" dirty="0">
              <a:solidFill>
                <a:srgbClr val="13213D"/>
              </a:solidFill>
              <a:latin typeface="Helvetica" pitchFamily="2" charset="0"/>
            </a:endParaRPr>
          </a:p>
        </p:txBody>
      </p:sp>
      <p:sp>
        <p:nvSpPr>
          <p:cNvPr id="3" name="TextBox 2"/>
          <p:cNvSpPr txBox="1"/>
          <p:nvPr/>
        </p:nvSpPr>
        <p:spPr>
          <a:xfrm>
            <a:off x="53835" y="6426349"/>
            <a:ext cx="9847847" cy="369332"/>
          </a:xfrm>
          <a:prstGeom prst="rect">
            <a:avLst/>
          </a:prstGeom>
          <a:noFill/>
        </p:spPr>
        <p:txBody>
          <a:bodyPr wrap="square" rtlCol="0">
            <a:spAutoFit/>
          </a:bodyPr>
          <a:lstStyle/>
          <a:p>
            <a:r>
              <a:rPr lang="en-US" b="1" i="1" dirty="0">
                <a:latin typeface="Arial" panose="020B0604020202020204" pitchFamily="34" charset="0"/>
                <a:cs typeface="Arial" panose="020B0604020202020204" pitchFamily="34" charset="0"/>
              </a:rPr>
              <a:t>A4i App use data analyzed and provided by MEMOTEXT (Sherry Luo, Data Analyst)</a:t>
            </a:r>
          </a:p>
        </p:txBody>
      </p:sp>
      <p:cxnSp>
        <p:nvCxnSpPr>
          <p:cNvPr id="21" name="Straight Connector 20"/>
          <p:cNvCxnSpPr/>
          <p:nvPr/>
        </p:nvCxnSpPr>
        <p:spPr>
          <a:xfrm flipV="1">
            <a:off x="1138871" y="1721096"/>
            <a:ext cx="10073539" cy="8703"/>
          </a:xfrm>
          <a:prstGeom prst="line">
            <a:avLst/>
          </a:prstGeom>
          <a:ln w="57150">
            <a:solidFill>
              <a:srgbClr val="7030A0"/>
            </a:solidFill>
          </a:ln>
        </p:spPr>
        <p:style>
          <a:lnRef idx="1">
            <a:schemeClr val="accent1"/>
          </a:lnRef>
          <a:fillRef idx="0">
            <a:schemeClr val="accent1"/>
          </a:fillRef>
          <a:effectRef idx="0">
            <a:schemeClr val="accent1"/>
          </a:effectRef>
          <a:fontRef idx="minor">
            <a:schemeClr val="tx1"/>
          </a:fontRef>
        </p:style>
      </p:cxnSp>
      <p:sp>
        <p:nvSpPr>
          <p:cNvPr id="4" name="TextBox 3"/>
          <p:cNvSpPr txBox="1"/>
          <p:nvPr/>
        </p:nvSpPr>
        <p:spPr>
          <a:xfrm>
            <a:off x="6678858" y="4725101"/>
            <a:ext cx="3331416" cy="461665"/>
          </a:xfrm>
          <a:prstGeom prst="rect">
            <a:avLst/>
          </a:prstGeom>
          <a:noFill/>
        </p:spPr>
        <p:txBody>
          <a:bodyPr wrap="square" rtlCol="0">
            <a:spAutoFit/>
          </a:bodyPr>
          <a:lstStyle/>
          <a:p>
            <a:r>
              <a:rPr lang="en-US" sz="2400" b="1" dirty="0"/>
              <a:t>Sherry Luo, MEMOTEXT</a:t>
            </a:r>
          </a:p>
        </p:txBody>
      </p:sp>
    </p:spTree>
    <p:custDataLst>
      <p:tags r:id="rId1"/>
    </p:custDataLst>
    <p:extLst>
      <p:ext uri="{BB962C8B-B14F-4D97-AF65-F5344CB8AC3E}">
        <p14:creationId xmlns:p14="http://schemas.microsoft.com/office/powerpoint/2010/main" val="22045844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893283" y="129209"/>
            <a:ext cx="9490556" cy="693658"/>
          </a:xfrm>
          <a:ln/>
        </p:spPr>
        <p:style>
          <a:lnRef idx="1">
            <a:schemeClr val="accent1"/>
          </a:lnRef>
          <a:fillRef idx="2">
            <a:schemeClr val="accent1"/>
          </a:fillRef>
          <a:effectRef idx="1">
            <a:schemeClr val="accent1"/>
          </a:effectRef>
          <a:fontRef idx="minor">
            <a:schemeClr val="dk1"/>
          </a:fontRef>
        </p:style>
        <p:txBody>
          <a:bodyPr>
            <a:noAutofit/>
          </a:bodyPr>
          <a:lstStyle/>
          <a:p>
            <a:pPr lvl="0" eaLnBrk="0" fontAlgn="base" hangingPunct="0">
              <a:lnSpc>
                <a:spcPct val="100000"/>
              </a:lnSpc>
              <a:spcAft>
                <a:spcPct val="0"/>
              </a:spcAft>
            </a:pPr>
            <a:r>
              <a:rPr lang="en-US" altLang="en-US" sz="3600" b="1" dirty="0">
                <a:solidFill>
                  <a:schemeClr val="bg1"/>
                </a:solidFill>
                <a:latin typeface="Arial" panose="020B0604020202020204" pitchFamily="34" charset="0"/>
                <a:cs typeface="Arial" panose="020B0604020202020204" pitchFamily="34" charset="0"/>
              </a:rPr>
              <a:t>Summary of A4i Engagement Data</a:t>
            </a:r>
            <a:endParaRPr lang="en-US" sz="3600" dirty="0">
              <a:solidFill>
                <a:schemeClr val="bg1"/>
              </a:solidFill>
              <a:latin typeface="Arial" panose="020B0604020202020204" pitchFamily="34" charset="0"/>
              <a:cs typeface="Arial" panose="020B0604020202020204" pitchFamily="34" charset="0"/>
            </a:endParaRPr>
          </a:p>
        </p:txBody>
      </p:sp>
      <p:pic>
        <p:nvPicPr>
          <p:cNvPr id="10" name="Picture 9">
            <a:extLst>
              <a:ext uri="{FF2B5EF4-FFF2-40B4-BE49-F238E27FC236}">
                <a16:creationId xmlns:a16="http://schemas.microsoft.com/office/drawing/2014/main" id="{5BD11D06-F5C9-7BFA-188D-F7BD3B87C318}"/>
              </a:ext>
            </a:extLst>
          </p:cNvPr>
          <p:cNvPicPr>
            <a:picLocks noChangeAspect="1"/>
          </p:cNvPicPr>
          <p:nvPr/>
        </p:nvPicPr>
        <p:blipFill>
          <a:blip r:embed="rId4"/>
          <a:stretch>
            <a:fillRect/>
          </a:stretch>
        </p:blipFill>
        <p:spPr>
          <a:xfrm>
            <a:off x="2422602" y="936595"/>
            <a:ext cx="9673603" cy="5372339"/>
          </a:xfrm>
          <a:prstGeom prst="rect">
            <a:avLst/>
          </a:prstGeom>
        </p:spPr>
      </p:pic>
      <p:sp>
        <p:nvSpPr>
          <p:cNvPr id="4" name="TextBox 3"/>
          <p:cNvSpPr txBox="1"/>
          <p:nvPr/>
        </p:nvSpPr>
        <p:spPr>
          <a:xfrm>
            <a:off x="2986909" y="936595"/>
            <a:ext cx="7020232" cy="369332"/>
          </a:xfrm>
          <a:prstGeom prst="rect">
            <a:avLst/>
          </a:prstGeom>
          <a:solidFill>
            <a:schemeClr val="tx1"/>
          </a:solidFill>
        </p:spPr>
        <p:txBody>
          <a:bodyPr wrap="square" rtlCol="0">
            <a:spAutoFit/>
          </a:bodyPr>
          <a:lstStyle/>
          <a:p>
            <a:r>
              <a:rPr lang="en-US" b="1" dirty="0">
                <a:solidFill>
                  <a:schemeClr val="bg1"/>
                </a:solidFill>
                <a:latin typeface="Arial" panose="020B0604020202020204" pitchFamily="34" charset="0"/>
                <a:cs typeface="Arial" panose="020B0604020202020204" pitchFamily="34" charset="0"/>
              </a:rPr>
              <a:t>Percentage of Weekly App Use Across Weeks in the Pilot  </a:t>
            </a:r>
          </a:p>
        </p:txBody>
      </p:sp>
      <p:sp>
        <p:nvSpPr>
          <p:cNvPr id="7" name="Rectangle 6"/>
          <p:cNvSpPr/>
          <p:nvPr/>
        </p:nvSpPr>
        <p:spPr>
          <a:xfrm>
            <a:off x="146113" y="2478710"/>
            <a:ext cx="2276490" cy="1938992"/>
          </a:xfrm>
          <a:prstGeom prst="rect">
            <a:avLst/>
          </a:prstGeom>
          <a:solidFill>
            <a:srgbClr val="7B921A"/>
          </a:solidFill>
        </p:spPr>
        <p:txBody>
          <a:bodyPr wrap="square">
            <a:spAutoFit/>
          </a:bodyPr>
          <a:lstStyle/>
          <a:p>
            <a:pPr algn="ctr"/>
            <a:r>
              <a:rPr lang="en-US" sz="2400" b="1" dirty="0">
                <a:latin typeface="Arial" panose="020B0604020202020204" pitchFamily="34" charset="0"/>
                <a:ea typeface="+mn-lt"/>
                <a:cs typeface="Arial" panose="020B0604020202020204" pitchFamily="34" charset="0"/>
              </a:rPr>
              <a:t>Average across time is about 70% engagement each week</a:t>
            </a:r>
            <a:endParaRPr lang="en-US" sz="2400" b="1" dirty="0">
              <a:latin typeface="Arial" panose="020B0604020202020204" pitchFamily="34" charset="0"/>
              <a:cs typeface="Arial" panose="020B0604020202020204" pitchFamily="34" charset="0"/>
            </a:endParaRPr>
          </a:p>
        </p:txBody>
      </p:sp>
      <p:sp>
        <p:nvSpPr>
          <p:cNvPr id="11" name="Rectangle 10"/>
          <p:cNvSpPr/>
          <p:nvPr/>
        </p:nvSpPr>
        <p:spPr>
          <a:xfrm>
            <a:off x="268033" y="1605836"/>
            <a:ext cx="2105813" cy="203633"/>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pic>
        <p:nvPicPr>
          <p:cNvPr id="8" name="Picture 7" descr="D:\01_Offical Projects\MemoText\Memotext_Mobile_Sceen\drive-download-20220316T035258Z-001\A4i\square.png">
            <a:extLst>
              <a:ext uri="{FF2B5EF4-FFF2-40B4-BE49-F238E27FC236}">
                <a16:creationId xmlns:a16="http://schemas.microsoft.com/office/drawing/2014/main" id="{9F862CDE-DB0E-47E4-A88A-A166159954CC}"/>
              </a:ext>
            </a:extLst>
          </p:cNvPr>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10055897" y="-131195"/>
            <a:ext cx="1252456" cy="1252456"/>
          </a:xfrm>
          <a:prstGeom prst="rect">
            <a:avLst/>
          </a:prstGeom>
          <a:noFill/>
        </p:spPr>
      </p:pic>
      <p:sp>
        <p:nvSpPr>
          <p:cNvPr id="13" name="TextBox 12"/>
          <p:cNvSpPr txBox="1"/>
          <p:nvPr/>
        </p:nvSpPr>
        <p:spPr>
          <a:xfrm>
            <a:off x="53835" y="6426349"/>
            <a:ext cx="9847847" cy="369332"/>
          </a:xfrm>
          <a:prstGeom prst="rect">
            <a:avLst/>
          </a:prstGeom>
          <a:noFill/>
        </p:spPr>
        <p:txBody>
          <a:bodyPr wrap="square" rtlCol="0">
            <a:spAutoFit/>
          </a:bodyPr>
          <a:lstStyle/>
          <a:p>
            <a:r>
              <a:rPr lang="en-US" b="1" i="1" dirty="0">
                <a:latin typeface="Arial" panose="020B0604020202020204" pitchFamily="34" charset="0"/>
                <a:cs typeface="Arial" panose="020B0604020202020204" pitchFamily="34" charset="0"/>
              </a:rPr>
              <a:t>A4i App use data analyzed and provided by MEMOTEXT (Sherry Luo, Data Analyst)</a:t>
            </a:r>
          </a:p>
        </p:txBody>
      </p:sp>
    </p:spTree>
    <p:custDataLst>
      <p:tags r:id="rId1"/>
    </p:custDataLst>
    <p:extLst>
      <p:ext uri="{BB962C8B-B14F-4D97-AF65-F5344CB8AC3E}">
        <p14:creationId xmlns:p14="http://schemas.microsoft.com/office/powerpoint/2010/main" val="4849071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p:cNvSpPr/>
          <p:nvPr/>
        </p:nvSpPr>
        <p:spPr>
          <a:xfrm>
            <a:off x="929390" y="1608908"/>
            <a:ext cx="2105813" cy="203633"/>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pic>
        <p:nvPicPr>
          <p:cNvPr id="9" name="Picture 8">
            <a:extLst>
              <a:ext uri="{FF2B5EF4-FFF2-40B4-BE49-F238E27FC236}">
                <a16:creationId xmlns:a16="http://schemas.microsoft.com/office/drawing/2014/main" id="{55ABBA0C-580E-0177-F54F-FB5DEAD0735F}"/>
              </a:ext>
            </a:extLst>
          </p:cNvPr>
          <p:cNvPicPr>
            <a:picLocks noChangeAspect="1"/>
          </p:cNvPicPr>
          <p:nvPr/>
        </p:nvPicPr>
        <p:blipFill>
          <a:blip r:embed="rId4"/>
          <a:stretch>
            <a:fillRect/>
          </a:stretch>
        </p:blipFill>
        <p:spPr>
          <a:xfrm>
            <a:off x="135590" y="967875"/>
            <a:ext cx="9099242" cy="5292151"/>
          </a:xfrm>
          <a:prstGeom prst="rect">
            <a:avLst/>
          </a:prstGeom>
        </p:spPr>
      </p:pic>
      <p:sp>
        <p:nvSpPr>
          <p:cNvPr id="13" name="Title 1"/>
          <p:cNvSpPr txBox="1">
            <a:spLocks/>
          </p:cNvSpPr>
          <p:nvPr/>
        </p:nvSpPr>
        <p:spPr>
          <a:xfrm>
            <a:off x="2146852" y="159027"/>
            <a:ext cx="8962582" cy="661371"/>
          </a:xfrm>
          <a:prstGeom prst="rect">
            <a:avLst/>
          </a:prstGeom>
        </p:spPr>
        <p:style>
          <a:lnRef idx="1">
            <a:schemeClr val="accent1"/>
          </a:lnRef>
          <a:fillRef idx="2">
            <a:schemeClr val="accent1"/>
          </a:fillRef>
          <a:effectRef idx="1">
            <a:schemeClr val="accent1"/>
          </a:effectRef>
          <a:fontRef idx="minor">
            <a:schemeClr val="dk1"/>
          </a:fontRef>
        </p:style>
        <p:txBody>
          <a:bodyPr vert="horz" lIns="91440" tIns="45720" rIns="91440" bIns="45720" rtlCol="0" anchor="b">
            <a:noAutofit/>
          </a:bodyPr>
          <a:lstStyle>
            <a:lvl1pPr algn="l" defTabSz="914400" rtl="0" eaLnBrk="1" latinLnBrk="0" hangingPunct="1">
              <a:lnSpc>
                <a:spcPct val="85000"/>
              </a:lnSpc>
              <a:spcBef>
                <a:spcPct val="0"/>
              </a:spcBef>
              <a:buNone/>
              <a:defRPr sz="4800" kern="1200" spc="-50" baseline="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eaLnBrk="0" fontAlgn="base" hangingPunct="0">
              <a:lnSpc>
                <a:spcPct val="100000"/>
              </a:lnSpc>
              <a:spcAft>
                <a:spcPct val="0"/>
              </a:spcAft>
            </a:pPr>
            <a:r>
              <a:rPr lang="en-US" altLang="en-US" sz="3600" b="1" dirty="0">
                <a:solidFill>
                  <a:schemeClr val="bg1"/>
                </a:solidFill>
                <a:latin typeface="Arial" panose="020B0604020202020204" pitchFamily="34" charset="0"/>
                <a:cs typeface="Arial" panose="020B0604020202020204" pitchFamily="34" charset="0"/>
              </a:rPr>
              <a:t>A4i Engagement Data by Feature</a:t>
            </a:r>
            <a:endParaRPr lang="en-US" sz="3600" dirty="0">
              <a:solidFill>
                <a:schemeClr val="bg1"/>
              </a:solidFill>
              <a:latin typeface="Arial" panose="020B0604020202020204" pitchFamily="34" charset="0"/>
              <a:cs typeface="Arial" panose="020B0604020202020204" pitchFamily="34" charset="0"/>
            </a:endParaRPr>
          </a:p>
        </p:txBody>
      </p:sp>
      <p:sp>
        <p:nvSpPr>
          <p:cNvPr id="16" name="TextBox 15"/>
          <p:cNvSpPr txBox="1"/>
          <p:nvPr/>
        </p:nvSpPr>
        <p:spPr>
          <a:xfrm>
            <a:off x="9234832" y="1704285"/>
            <a:ext cx="2917297" cy="1200329"/>
          </a:xfrm>
          <a:prstGeom prst="rect">
            <a:avLst/>
          </a:prstGeom>
          <a:solidFill>
            <a:srgbClr val="7B921A"/>
          </a:solidFill>
        </p:spPr>
        <p:txBody>
          <a:bodyPr wrap="square" rtlCol="0">
            <a:spAutoFit/>
          </a:bodyPr>
          <a:lstStyle/>
          <a:p>
            <a:pPr algn="ctr"/>
            <a:r>
              <a:rPr lang="en-US" sz="2400" b="1" dirty="0">
                <a:latin typeface="Arial" panose="020B0604020202020204" pitchFamily="34" charset="0"/>
                <a:cs typeface="Arial" panose="020B0604020202020204" pitchFamily="34" charset="0"/>
              </a:rPr>
              <a:t>Newsfeed Feature has the highest Engagement</a:t>
            </a:r>
          </a:p>
        </p:txBody>
      </p:sp>
      <p:sp>
        <p:nvSpPr>
          <p:cNvPr id="14" name="TextBox 13"/>
          <p:cNvSpPr txBox="1"/>
          <p:nvPr/>
        </p:nvSpPr>
        <p:spPr>
          <a:xfrm>
            <a:off x="597634" y="971318"/>
            <a:ext cx="4087577" cy="369332"/>
          </a:xfrm>
          <a:prstGeom prst="rect">
            <a:avLst/>
          </a:prstGeom>
          <a:solidFill>
            <a:schemeClr val="tx1"/>
          </a:solidFill>
        </p:spPr>
        <p:txBody>
          <a:bodyPr wrap="square" rtlCol="0">
            <a:spAutoFit/>
          </a:bodyPr>
          <a:lstStyle/>
          <a:p>
            <a:r>
              <a:rPr lang="en-US" b="1" dirty="0">
                <a:solidFill>
                  <a:schemeClr val="bg1"/>
                </a:solidFill>
                <a:latin typeface="Arial" panose="020B0604020202020204" pitchFamily="34" charset="0"/>
                <a:cs typeface="Arial" panose="020B0604020202020204" pitchFamily="34" charset="0"/>
              </a:rPr>
              <a:t>Weekly Number of Actions (</a:t>
            </a:r>
            <a:r>
              <a:rPr lang="en-US" b="1" i="1" dirty="0">
                <a:solidFill>
                  <a:schemeClr val="bg1"/>
                </a:solidFill>
                <a:latin typeface="Arial" panose="020B0604020202020204" pitchFamily="34" charset="0"/>
                <a:cs typeface="Arial" panose="020B0604020202020204" pitchFamily="34" charset="0"/>
              </a:rPr>
              <a:t>n</a:t>
            </a:r>
            <a:r>
              <a:rPr lang="en-US" b="1" dirty="0">
                <a:solidFill>
                  <a:schemeClr val="bg1"/>
                </a:solidFill>
                <a:latin typeface="Arial" panose="020B0604020202020204" pitchFamily="34" charset="0"/>
                <a:cs typeface="Arial" panose="020B0604020202020204" pitchFamily="34" charset="0"/>
              </a:rPr>
              <a:t> = 101)</a:t>
            </a:r>
          </a:p>
        </p:txBody>
      </p:sp>
      <p:pic>
        <p:nvPicPr>
          <p:cNvPr id="15" name="Picture 14" descr="D:\01_Offical Projects\MemoText\Memotext_Mobile_Sceen\drive-download-20220316T035258Z-001\A4i\square.png">
            <a:extLst>
              <a:ext uri="{FF2B5EF4-FFF2-40B4-BE49-F238E27FC236}">
                <a16:creationId xmlns:a16="http://schemas.microsoft.com/office/drawing/2014/main" id="{9F862CDE-DB0E-47E4-A88A-A166159954CC}"/>
              </a:ext>
            </a:extLst>
          </p:cNvPr>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9906184" y="-63060"/>
            <a:ext cx="1203250" cy="1203250"/>
          </a:xfrm>
          <a:prstGeom prst="rect">
            <a:avLst/>
          </a:prstGeom>
          <a:noFill/>
        </p:spPr>
      </p:pic>
      <p:sp>
        <p:nvSpPr>
          <p:cNvPr id="10" name="TextBox 9"/>
          <p:cNvSpPr txBox="1"/>
          <p:nvPr/>
        </p:nvSpPr>
        <p:spPr>
          <a:xfrm>
            <a:off x="53835" y="6426349"/>
            <a:ext cx="9847847" cy="369332"/>
          </a:xfrm>
          <a:prstGeom prst="rect">
            <a:avLst/>
          </a:prstGeom>
          <a:noFill/>
        </p:spPr>
        <p:txBody>
          <a:bodyPr wrap="square" rtlCol="0">
            <a:spAutoFit/>
          </a:bodyPr>
          <a:lstStyle/>
          <a:p>
            <a:r>
              <a:rPr lang="en-US" b="1" i="1" dirty="0">
                <a:latin typeface="Arial" panose="020B0604020202020204" pitchFamily="34" charset="0"/>
                <a:cs typeface="Arial" panose="020B0604020202020204" pitchFamily="34" charset="0"/>
              </a:rPr>
              <a:t>A4i App use data analyzed and provided by MEMOTEXT (Sherry Luo, Data Analyst)</a:t>
            </a:r>
          </a:p>
        </p:txBody>
      </p:sp>
    </p:spTree>
    <p:custDataLst>
      <p:tags r:id="rId1"/>
    </p:custDataLst>
    <p:extLst>
      <p:ext uri="{BB962C8B-B14F-4D97-AF65-F5344CB8AC3E}">
        <p14:creationId xmlns:p14="http://schemas.microsoft.com/office/powerpoint/2010/main" val="40940358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4840ECAA-C22F-8A70-4D57-18F990BA0386}"/>
              </a:ext>
            </a:extLst>
          </p:cNvPr>
          <p:cNvPicPr>
            <a:picLocks noChangeAspect="1"/>
          </p:cNvPicPr>
          <p:nvPr/>
        </p:nvPicPr>
        <p:blipFill>
          <a:blip r:embed="rId4"/>
          <a:stretch>
            <a:fillRect/>
          </a:stretch>
        </p:blipFill>
        <p:spPr>
          <a:xfrm>
            <a:off x="2269975" y="834846"/>
            <a:ext cx="9808813" cy="5444034"/>
          </a:xfrm>
          <a:prstGeom prst="rect">
            <a:avLst/>
          </a:prstGeom>
        </p:spPr>
      </p:pic>
      <p:sp>
        <p:nvSpPr>
          <p:cNvPr id="13" name="Title 1"/>
          <p:cNvSpPr txBox="1">
            <a:spLocks/>
          </p:cNvSpPr>
          <p:nvPr/>
        </p:nvSpPr>
        <p:spPr>
          <a:xfrm>
            <a:off x="2266650" y="107453"/>
            <a:ext cx="9304864" cy="647510"/>
          </a:xfrm>
          <a:prstGeom prst="rect">
            <a:avLst/>
          </a:prstGeom>
        </p:spPr>
        <p:style>
          <a:lnRef idx="1">
            <a:schemeClr val="accent1"/>
          </a:lnRef>
          <a:fillRef idx="2">
            <a:schemeClr val="accent1"/>
          </a:fillRef>
          <a:effectRef idx="1">
            <a:schemeClr val="accent1"/>
          </a:effectRef>
          <a:fontRef idx="minor">
            <a:schemeClr val="dk1"/>
          </a:fontRef>
        </p:style>
        <p:txBody>
          <a:bodyPr vert="horz" lIns="91440" tIns="45720" rIns="91440" bIns="45720" rtlCol="0" anchor="b">
            <a:noAutofit/>
          </a:bodyPr>
          <a:lstStyle>
            <a:lvl1pPr algn="l" defTabSz="914400" rtl="0" eaLnBrk="1" latinLnBrk="0" hangingPunct="1">
              <a:lnSpc>
                <a:spcPct val="85000"/>
              </a:lnSpc>
              <a:spcBef>
                <a:spcPct val="0"/>
              </a:spcBef>
              <a:buNone/>
              <a:defRPr sz="4800" kern="1200" spc="-50" baseline="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eaLnBrk="0" fontAlgn="base" hangingPunct="0">
              <a:lnSpc>
                <a:spcPct val="100000"/>
              </a:lnSpc>
              <a:spcAft>
                <a:spcPct val="0"/>
              </a:spcAft>
            </a:pPr>
            <a:r>
              <a:rPr lang="en-US" altLang="en-US" sz="3600" b="1" dirty="0">
                <a:solidFill>
                  <a:schemeClr val="bg1"/>
                </a:solidFill>
                <a:latin typeface="Arial" panose="020B0604020202020204" pitchFamily="34" charset="0"/>
                <a:cs typeface="Arial" panose="020B0604020202020204" pitchFamily="34" charset="0"/>
              </a:rPr>
              <a:t>Consumer A4i Newsfeed Posting</a:t>
            </a:r>
            <a:endParaRPr lang="en-US" sz="3600" dirty="0">
              <a:solidFill>
                <a:schemeClr val="bg1"/>
              </a:solidFill>
              <a:latin typeface="Arial" panose="020B0604020202020204" pitchFamily="34" charset="0"/>
              <a:cs typeface="Arial" panose="020B0604020202020204" pitchFamily="34" charset="0"/>
            </a:endParaRPr>
          </a:p>
        </p:txBody>
      </p:sp>
      <p:sp>
        <p:nvSpPr>
          <p:cNvPr id="5" name="Rounded Rectangle 4"/>
          <p:cNvSpPr/>
          <p:nvPr/>
        </p:nvSpPr>
        <p:spPr>
          <a:xfrm>
            <a:off x="8740945" y="2688908"/>
            <a:ext cx="2149311" cy="1384995"/>
          </a:xfrm>
          <a:prstGeom prst="roundRect">
            <a:avLst/>
          </a:prstGeom>
          <a:solidFill>
            <a:srgbClr val="DE9222"/>
          </a:solidFill>
          <a:ln>
            <a:solidFill>
              <a:srgbClr val="DE92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TextBox 47">
            <a:extLst>
              <a:ext uri="{FF2B5EF4-FFF2-40B4-BE49-F238E27FC236}">
                <a16:creationId xmlns:a16="http://schemas.microsoft.com/office/drawing/2014/main" id="{9B34D0F8-7F41-0A99-A409-6979CDC8EAF1}"/>
              </a:ext>
            </a:extLst>
          </p:cNvPr>
          <p:cNvSpPr txBox="1"/>
          <p:nvPr/>
        </p:nvSpPr>
        <p:spPr>
          <a:xfrm>
            <a:off x="8471208" y="2680325"/>
            <a:ext cx="2622544" cy="138499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2800" dirty="0">
                <a:solidFill>
                  <a:schemeClr val="bg1"/>
                </a:solidFill>
                <a:latin typeface="Arial Rounded MT Bold" panose="020F0704030504030204" pitchFamily="34" charset="0"/>
                <a:ea typeface="+mn-lt"/>
                <a:cs typeface="+mn-lt"/>
              </a:rPr>
              <a:t>96% </a:t>
            </a:r>
          </a:p>
          <a:p>
            <a:pPr algn="ctr"/>
            <a:r>
              <a:rPr lang="en-US" sz="2800" dirty="0">
                <a:solidFill>
                  <a:schemeClr val="bg1"/>
                </a:solidFill>
                <a:latin typeface="Arial Rounded MT Bold" panose="020F0704030504030204" pitchFamily="34" charset="0"/>
                <a:ea typeface="+mn-lt"/>
                <a:cs typeface="+mn-lt"/>
              </a:rPr>
              <a:t>Posted at Least Once </a:t>
            </a:r>
          </a:p>
        </p:txBody>
      </p:sp>
      <p:sp>
        <p:nvSpPr>
          <p:cNvPr id="2" name="TextBox 1"/>
          <p:cNvSpPr txBox="1"/>
          <p:nvPr/>
        </p:nvSpPr>
        <p:spPr>
          <a:xfrm>
            <a:off x="10519458" y="1420795"/>
            <a:ext cx="741596" cy="400110"/>
          </a:xfrm>
          <a:prstGeom prst="rect">
            <a:avLst/>
          </a:prstGeom>
          <a:solidFill>
            <a:schemeClr val="accent5"/>
          </a:solidFill>
        </p:spPr>
        <p:txBody>
          <a:bodyPr wrap="square" rtlCol="0">
            <a:spAutoFit/>
          </a:bodyPr>
          <a:lstStyle/>
          <a:p>
            <a:r>
              <a:rPr lang="en-US" sz="2000" dirty="0">
                <a:solidFill>
                  <a:schemeClr val="bg1"/>
                </a:solidFill>
              </a:rPr>
              <a:t>39%</a:t>
            </a:r>
          </a:p>
        </p:txBody>
      </p:sp>
      <p:sp>
        <p:nvSpPr>
          <p:cNvPr id="15" name="TextBox 14"/>
          <p:cNvSpPr txBox="1"/>
          <p:nvPr/>
        </p:nvSpPr>
        <p:spPr>
          <a:xfrm>
            <a:off x="2269973" y="1470655"/>
            <a:ext cx="1831763" cy="369332"/>
          </a:xfrm>
          <a:prstGeom prst="rect">
            <a:avLst/>
          </a:prstGeom>
          <a:solidFill>
            <a:schemeClr val="tx1"/>
          </a:solidFill>
        </p:spPr>
        <p:txBody>
          <a:bodyPr wrap="square" rtlCol="0">
            <a:spAutoFit/>
          </a:bodyPr>
          <a:lstStyle/>
          <a:p>
            <a:pPr algn="r"/>
            <a:r>
              <a:rPr lang="en-US" dirty="0">
                <a:solidFill>
                  <a:schemeClr val="bg1"/>
                </a:solidFill>
              </a:rPr>
              <a:t>20 or More Posts</a:t>
            </a:r>
          </a:p>
        </p:txBody>
      </p:sp>
      <p:sp>
        <p:nvSpPr>
          <p:cNvPr id="16" name="TextBox 15"/>
          <p:cNvSpPr txBox="1"/>
          <p:nvPr/>
        </p:nvSpPr>
        <p:spPr>
          <a:xfrm>
            <a:off x="2530776" y="2348919"/>
            <a:ext cx="1570960" cy="369332"/>
          </a:xfrm>
          <a:prstGeom prst="rect">
            <a:avLst/>
          </a:prstGeom>
          <a:solidFill>
            <a:schemeClr val="tx1"/>
          </a:solidFill>
        </p:spPr>
        <p:txBody>
          <a:bodyPr wrap="square" rtlCol="0">
            <a:spAutoFit/>
          </a:bodyPr>
          <a:lstStyle/>
          <a:p>
            <a:pPr algn="r"/>
            <a:r>
              <a:rPr lang="en-US" dirty="0">
                <a:solidFill>
                  <a:schemeClr val="bg1"/>
                </a:solidFill>
              </a:rPr>
              <a:t>15 to 19 Posts</a:t>
            </a:r>
          </a:p>
        </p:txBody>
      </p:sp>
      <p:sp>
        <p:nvSpPr>
          <p:cNvPr id="17" name="TextBox 16"/>
          <p:cNvSpPr txBox="1"/>
          <p:nvPr/>
        </p:nvSpPr>
        <p:spPr>
          <a:xfrm>
            <a:off x="5220659" y="2393048"/>
            <a:ext cx="741596" cy="400110"/>
          </a:xfrm>
          <a:prstGeom prst="rect">
            <a:avLst/>
          </a:prstGeom>
          <a:solidFill>
            <a:schemeClr val="accent5"/>
          </a:solidFill>
        </p:spPr>
        <p:txBody>
          <a:bodyPr wrap="square" rtlCol="0">
            <a:spAutoFit/>
          </a:bodyPr>
          <a:lstStyle/>
          <a:p>
            <a:r>
              <a:rPr lang="en-US" sz="2000" dirty="0">
                <a:solidFill>
                  <a:schemeClr val="bg1"/>
                </a:solidFill>
              </a:rPr>
              <a:t>7%</a:t>
            </a:r>
          </a:p>
        </p:txBody>
      </p:sp>
      <p:sp>
        <p:nvSpPr>
          <p:cNvPr id="18" name="TextBox 17"/>
          <p:cNvSpPr txBox="1"/>
          <p:nvPr/>
        </p:nvSpPr>
        <p:spPr>
          <a:xfrm>
            <a:off x="2512419" y="3320299"/>
            <a:ext cx="1607673" cy="369332"/>
          </a:xfrm>
          <a:prstGeom prst="rect">
            <a:avLst/>
          </a:prstGeom>
          <a:solidFill>
            <a:schemeClr val="tx1"/>
          </a:solidFill>
        </p:spPr>
        <p:txBody>
          <a:bodyPr wrap="square" rtlCol="0">
            <a:spAutoFit/>
          </a:bodyPr>
          <a:lstStyle/>
          <a:p>
            <a:pPr algn="r"/>
            <a:r>
              <a:rPr lang="en-US" dirty="0">
                <a:solidFill>
                  <a:schemeClr val="bg1"/>
                </a:solidFill>
              </a:rPr>
              <a:t>10 to 14 Posts</a:t>
            </a:r>
          </a:p>
        </p:txBody>
      </p:sp>
      <p:sp>
        <p:nvSpPr>
          <p:cNvPr id="19" name="TextBox 18"/>
          <p:cNvSpPr txBox="1"/>
          <p:nvPr/>
        </p:nvSpPr>
        <p:spPr>
          <a:xfrm>
            <a:off x="2709315" y="4240685"/>
            <a:ext cx="1410777" cy="369332"/>
          </a:xfrm>
          <a:prstGeom prst="rect">
            <a:avLst/>
          </a:prstGeom>
          <a:solidFill>
            <a:schemeClr val="tx1"/>
          </a:solidFill>
        </p:spPr>
        <p:txBody>
          <a:bodyPr wrap="square" rtlCol="0">
            <a:spAutoFit/>
          </a:bodyPr>
          <a:lstStyle/>
          <a:p>
            <a:pPr algn="r"/>
            <a:r>
              <a:rPr lang="en-US" dirty="0">
                <a:solidFill>
                  <a:schemeClr val="bg1"/>
                </a:solidFill>
              </a:rPr>
              <a:t>5 to 9 Posts</a:t>
            </a:r>
          </a:p>
        </p:txBody>
      </p:sp>
      <p:sp>
        <p:nvSpPr>
          <p:cNvPr id="20" name="TextBox 19"/>
          <p:cNvSpPr txBox="1"/>
          <p:nvPr/>
        </p:nvSpPr>
        <p:spPr>
          <a:xfrm>
            <a:off x="2734501" y="5124795"/>
            <a:ext cx="1410777" cy="369332"/>
          </a:xfrm>
          <a:prstGeom prst="rect">
            <a:avLst/>
          </a:prstGeom>
          <a:solidFill>
            <a:schemeClr val="tx1"/>
          </a:solidFill>
        </p:spPr>
        <p:txBody>
          <a:bodyPr wrap="square" rtlCol="0">
            <a:spAutoFit/>
          </a:bodyPr>
          <a:lstStyle/>
          <a:p>
            <a:r>
              <a:rPr lang="en-US" dirty="0">
                <a:solidFill>
                  <a:schemeClr val="bg1"/>
                </a:solidFill>
              </a:rPr>
              <a:t>0 to 4 Posts</a:t>
            </a:r>
          </a:p>
        </p:txBody>
      </p:sp>
      <p:sp>
        <p:nvSpPr>
          <p:cNvPr id="21" name="TextBox 20"/>
          <p:cNvSpPr txBox="1"/>
          <p:nvPr/>
        </p:nvSpPr>
        <p:spPr>
          <a:xfrm>
            <a:off x="5195087" y="3289521"/>
            <a:ext cx="741596" cy="400110"/>
          </a:xfrm>
          <a:prstGeom prst="rect">
            <a:avLst/>
          </a:prstGeom>
          <a:solidFill>
            <a:schemeClr val="accent5"/>
          </a:solidFill>
        </p:spPr>
        <p:txBody>
          <a:bodyPr wrap="square" rtlCol="0">
            <a:spAutoFit/>
          </a:bodyPr>
          <a:lstStyle/>
          <a:p>
            <a:r>
              <a:rPr lang="en-US" sz="2000" dirty="0">
                <a:solidFill>
                  <a:schemeClr val="bg1"/>
                </a:solidFill>
              </a:rPr>
              <a:t>7%</a:t>
            </a:r>
          </a:p>
        </p:txBody>
      </p:sp>
      <p:sp>
        <p:nvSpPr>
          <p:cNvPr id="22" name="TextBox 21"/>
          <p:cNvSpPr txBox="1"/>
          <p:nvPr/>
        </p:nvSpPr>
        <p:spPr>
          <a:xfrm>
            <a:off x="7230772" y="4240685"/>
            <a:ext cx="741596" cy="400110"/>
          </a:xfrm>
          <a:prstGeom prst="rect">
            <a:avLst/>
          </a:prstGeom>
          <a:solidFill>
            <a:schemeClr val="accent5"/>
          </a:solidFill>
        </p:spPr>
        <p:txBody>
          <a:bodyPr wrap="square" rtlCol="0">
            <a:spAutoFit/>
          </a:bodyPr>
          <a:lstStyle/>
          <a:p>
            <a:r>
              <a:rPr lang="en-US" sz="2000" dirty="0">
                <a:solidFill>
                  <a:schemeClr val="bg1"/>
                </a:solidFill>
              </a:rPr>
              <a:t>19%</a:t>
            </a:r>
          </a:p>
        </p:txBody>
      </p:sp>
      <p:sp>
        <p:nvSpPr>
          <p:cNvPr id="23" name="TextBox 22"/>
          <p:cNvSpPr txBox="1"/>
          <p:nvPr/>
        </p:nvSpPr>
        <p:spPr>
          <a:xfrm>
            <a:off x="7865278" y="5124795"/>
            <a:ext cx="741596" cy="400110"/>
          </a:xfrm>
          <a:prstGeom prst="rect">
            <a:avLst/>
          </a:prstGeom>
          <a:solidFill>
            <a:schemeClr val="accent5"/>
          </a:solidFill>
        </p:spPr>
        <p:txBody>
          <a:bodyPr wrap="square" rtlCol="0">
            <a:spAutoFit/>
          </a:bodyPr>
          <a:lstStyle/>
          <a:p>
            <a:r>
              <a:rPr lang="en-US" sz="2000" dirty="0">
                <a:solidFill>
                  <a:schemeClr val="bg1"/>
                </a:solidFill>
              </a:rPr>
              <a:t>23%</a:t>
            </a:r>
          </a:p>
        </p:txBody>
      </p:sp>
      <p:sp>
        <p:nvSpPr>
          <p:cNvPr id="3" name="Rectangle 2"/>
          <p:cNvSpPr/>
          <p:nvPr/>
        </p:nvSpPr>
        <p:spPr>
          <a:xfrm>
            <a:off x="21823" y="1655321"/>
            <a:ext cx="2244827" cy="2308324"/>
          </a:xfrm>
          <a:prstGeom prst="rect">
            <a:avLst/>
          </a:prstGeom>
          <a:solidFill>
            <a:srgbClr val="D2E1E4"/>
          </a:solidFill>
        </p:spPr>
        <p:txBody>
          <a:bodyPr wrap="square">
            <a:spAutoFit/>
          </a:bodyPr>
          <a:lstStyle/>
          <a:p>
            <a:r>
              <a:rPr lang="en-US" b="1" i="1" dirty="0">
                <a:solidFill>
                  <a:schemeClr val="bg1"/>
                </a:solidFill>
                <a:latin typeface="Arial" panose="020B0604020202020204" pitchFamily="34" charset="0"/>
                <a:cs typeface="Arial" panose="020B0604020202020204" pitchFamily="34" charset="0"/>
              </a:rPr>
              <a:t>“This particular part of the app has a lot to build a little community, you know, of support amongst each other.” -</a:t>
            </a:r>
          </a:p>
          <a:p>
            <a:r>
              <a:rPr lang="en-US" b="1" dirty="0">
                <a:solidFill>
                  <a:schemeClr val="bg1"/>
                </a:solidFill>
                <a:latin typeface="Arial" panose="020B0604020202020204" pitchFamily="34" charset="0"/>
                <a:cs typeface="Arial" panose="020B0604020202020204" pitchFamily="34" charset="0"/>
              </a:rPr>
              <a:t>Consumer quote</a:t>
            </a:r>
          </a:p>
        </p:txBody>
      </p:sp>
      <p:sp>
        <p:nvSpPr>
          <p:cNvPr id="26" name="TextBox 25"/>
          <p:cNvSpPr txBox="1"/>
          <p:nvPr/>
        </p:nvSpPr>
        <p:spPr>
          <a:xfrm>
            <a:off x="3185854" y="843934"/>
            <a:ext cx="7020232" cy="369332"/>
          </a:xfrm>
          <a:prstGeom prst="rect">
            <a:avLst/>
          </a:prstGeom>
          <a:solidFill>
            <a:schemeClr val="tx1"/>
          </a:solidFill>
        </p:spPr>
        <p:txBody>
          <a:bodyPr wrap="square" rtlCol="0">
            <a:spAutoFit/>
          </a:bodyPr>
          <a:lstStyle/>
          <a:p>
            <a:r>
              <a:rPr lang="en-US" b="1" dirty="0">
                <a:solidFill>
                  <a:schemeClr val="bg1"/>
                </a:solidFill>
              </a:rPr>
              <a:t>Total Number of Posts From Users (</a:t>
            </a:r>
            <a:r>
              <a:rPr lang="en-US" b="1" i="1" dirty="0">
                <a:solidFill>
                  <a:schemeClr val="bg1"/>
                </a:solidFill>
              </a:rPr>
              <a:t>n</a:t>
            </a:r>
            <a:r>
              <a:rPr lang="en-US" b="1" dirty="0">
                <a:solidFill>
                  <a:schemeClr val="bg1"/>
                </a:solidFill>
              </a:rPr>
              <a:t> = 97)</a:t>
            </a:r>
          </a:p>
        </p:txBody>
      </p:sp>
      <p:pic>
        <p:nvPicPr>
          <p:cNvPr id="24" name="Picture 23" descr="D:\01_Offical Projects\MemoText\Memotext_Mobile_Sceen\drive-download-20220316T035258Z-001\A4i\square.png">
            <a:extLst>
              <a:ext uri="{FF2B5EF4-FFF2-40B4-BE49-F238E27FC236}">
                <a16:creationId xmlns:a16="http://schemas.microsoft.com/office/drawing/2014/main" id="{9F862CDE-DB0E-47E4-A88A-A166159954CC}"/>
              </a:ext>
            </a:extLst>
          </p:cNvPr>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10492127" y="-134860"/>
            <a:ext cx="1203250" cy="1203250"/>
          </a:xfrm>
          <a:prstGeom prst="rect">
            <a:avLst/>
          </a:prstGeom>
          <a:noFill/>
        </p:spPr>
      </p:pic>
      <p:sp>
        <p:nvSpPr>
          <p:cNvPr id="27" name="TextBox 26"/>
          <p:cNvSpPr txBox="1"/>
          <p:nvPr/>
        </p:nvSpPr>
        <p:spPr>
          <a:xfrm>
            <a:off x="53835" y="6426349"/>
            <a:ext cx="9847847" cy="369332"/>
          </a:xfrm>
          <a:prstGeom prst="rect">
            <a:avLst/>
          </a:prstGeom>
          <a:noFill/>
        </p:spPr>
        <p:txBody>
          <a:bodyPr wrap="square" rtlCol="0">
            <a:spAutoFit/>
          </a:bodyPr>
          <a:lstStyle/>
          <a:p>
            <a:r>
              <a:rPr lang="en-US" b="1" i="1" dirty="0">
                <a:latin typeface="Arial" panose="020B0604020202020204" pitchFamily="34" charset="0"/>
                <a:cs typeface="Arial" panose="020B0604020202020204" pitchFamily="34" charset="0"/>
              </a:rPr>
              <a:t>A4i App use data analyzed and provided by MEMOTEXT (Sherry Luo, Data Analyst)</a:t>
            </a:r>
          </a:p>
        </p:txBody>
      </p:sp>
    </p:spTree>
    <p:custDataLst>
      <p:tags r:id="rId1"/>
    </p:custDataLst>
    <p:extLst>
      <p:ext uri="{BB962C8B-B14F-4D97-AF65-F5344CB8AC3E}">
        <p14:creationId xmlns:p14="http://schemas.microsoft.com/office/powerpoint/2010/main" val="33752473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7" name="TextBox 46">
            <a:extLst>
              <a:ext uri="{FF2B5EF4-FFF2-40B4-BE49-F238E27FC236}">
                <a16:creationId xmlns:a16="http://schemas.microsoft.com/office/drawing/2014/main" id="{16A79419-481D-7F31-9B65-D2DB42B2E503}"/>
              </a:ext>
            </a:extLst>
          </p:cNvPr>
          <p:cNvSpPr txBox="1"/>
          <p:nvPr/>
        </p:nvSpPr>
        <p:spPr>
          <a:xfrm>
            <a:off x="9419923" y="1282813"/>
            <a:ext cx="2691866" cy="4832092"/>
          </a:xfrm>
          <a:prstGeom prst="rect">
            <a:avLst/>
          </a:prstGeom>
          <a:noFill/>
          <a:ln>
            <a:noFill/>
          </a:ln>
        </p:spPr>
        <p:style>
          <a:lnRef idx="2">
            <a:schemeClr val="accent3">
              <a:shade val="50000"/>
            </a:schemeClr>
          </a:lnRef>
          <a:fillRef idx="1">
            <a:schemeClr val="accent3"/>
          </a:fillRef>
          <a:effectRef idx="0">
            <a:schemeClr val="accent3"/>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Wingdings" panose="05000000000000000000" pitchFamily="2" charset="2"/>
              <a:buChar char="§"/>
            </a:pPr>
            <a:r>
              <a:rPr lang="en-US" dirty="0">
                <a:solidFill>
                  <a:schemeClr val="bg1"/>
                </a:solidFill>
                <a:latin typeface="Arial Rounded MT Bold" panose="020F0704030504030204" pitchFamily="34" charset="0"/>
                <a:ea typeface="+mn-lt"/>
                <a:cs typeface="+mn-lt"/>
              </a:rPr>
              <a:t>Displays the daily activities from app users and Peer Support Specialist from July to October 2023.</a:t>
            </a:r>
          </a:p>
          <a:p>
            <a:pPr marL="285750" indent="-285750">
              <a:buFont typeface="Wingdings" panose="05000000000000000000" pitchFamily="2" charset="2"/>
              <a:buChar char="§"/>
            </a:pPr>
            <a:endParaRPr lang="en-US" sz="1000" dirty="0">
              <a:solidFill>
                <a:schemeClr val="bg1"/>
              </a:solidFill>
              <a:latin typeface="Arial Rounded MT Bold" panose="020F0704030504030204" pitchFamily="34" charset="0"/>
              <a:ea typeface="+mn-lt"/>
              <a:cs typeface="+mn-lt"/>
            </a:endParaRPr>
          </a:p>
          <a:p>
            <a:pPr marL="285750" indent="-285750">
              <a:buFont typeface="Wingdings" panose="05000000000000000000" pitchFamily="2" charset="2"/>
              <a:buChar char="§"/>
            </a:pPr>
            <a:r>
              <a:rPr lang="en-US" dirty="0">
                <a:solidFill>
                  <a:schemeClr val="bg1"/>
                </a:solidFill>
                <a:latin typeface="Arial Rounded MT Bold" panose="020F0704030504030204" pitchFamily="34" charset="0"/>
                <a:ea typeface="+mn-lt"/>
                <a:cs typeface="+mn-lt"/>
              </a:rPr>
              <a:t>Note the positive correlation as the app and portal activity move in tandem.</a:t>
            </a:r>
          </a:p>
          <a:p>
            <a:pPr marL="285750" indent="-285750">
              <a:buFont typeface="Wingdings" panose="05000000000000000000" pitchFamily="2" charset="2"/>
              <a:buChar char="§"/>
            </a:pPr>
            <a:endParaRPr lang="en-US" sz="1000" dirty="0">
              <a:solidFill>
                <a:schemeClr val="bg1"/>
              </a:solidFill>
              <a:latin typeface="Arial Rounded MT Bold" panose="020F0704030504030204" pitchFamily="34" charset="0"/>
              <a:ea typeface="+mn-lt"/>
              <a:cs typeface="+mn-lt"/>
            </a:endParaRPr>
          </a:p>
          <a:p>
            <a:pPr marL="285750" indent="-285750">
              <a:buFont typeface="Wingdings" panose="05000000000000000000" pitchFamily="2" charset="2"/>
              <a:buChar char="§"/>
            </a:pPr>
            <a:r>
              <a:rPr lang="en-US" dirty="0">
                <a:solidFill>
                  <a:schemeClr val="bg1"/>
                </a:solidFill>
                <a:latin typeface="Arial Rounded MT Bold" panose="020F0704030504030204" pitchFamily="34" charset="0"/>
                <a:ea typeface="+mn-lt"/>
                <a:cs typeface="+mn-lt"/>
              </a:rPr>
              <a:t>High engagement in the portal corresponds to high engagement in the app.</a:t>
            </a:r>
            <a:endParaRPr lang="en-US" dirty="0">
              <a:solidFill>
                <a:schemeClr val="bg1"/>
              </a:solidFill>
              <a:ea typeface="+mn-lt"/>
              <a:cs typeface="+mn-lt"/>
            </a:endParaRPr>
          </a:p>
        </p:txBody>
      </p:sp>
      <p:pic>
        <p:nvPicPr>
          <p:cNvPr id="10" name="Picture 9" descr="A graph of a graph with red and blue lines&#10;&#10;Description automatically generated">
            <a:extLst>
              <a:ext uri="{FF2B5EF4-FFF2-40B4-BE49-F238E27FC236}">
                <a16:creationId xmlns:a16="http://schemas.microsoft.com/office/drawing/2014/main" id="{2EB21DFD-0EF5-6752-4FD3-7AA838984FB4}"/>
              </a:ext>
            </a:extLst>
          </p:cNvPr>
          <p:cNvPicPr>
            <a:picLocks noChangeAspect="1"/>
          </p:cNvPicPr>
          <p:nvPr/>
        </p:nvPicPr>
        <p:blipFill>
          <a:blip r:embed="rId4"/>
          <a:stretch>
            <a:fillRect/>
          </a:stretch>
        </p:blipFill>
        <p:spPr>
          <a:xfrm>
            <a:off x="108153" y="913433"/>
            <a:ext cx="12003635" cy="5323866"/>
          </a:xfrm>
          <a:prstGeom prst="rect">
            <a:avLst/>
          </a:prstGeom>
        </p:spPr>
      </p:pic>
      <p:sp>
        <p:nvSpPr>
          <p:cNvPr id="12" name="Title 1"/>
          <p:cNvSpPr txBox="1">
            <a:spLocks/>
          </p:cNvSpPr>
          <p:nvPr/>
        </p:nvSpPr>
        <p:spPr>
          <a:xfrm>
            <a:off x="2836309" y="109330"/>
            <a:ext cx="8251973" cy="709223"/>
          </a:xfrm>
          <a:prstGeom prst="rect">
            <a:avLst/>
          </a:prstGeom>
        </p:spPr>
        <p:style>
          <a:lnRef idx="1">
            <a:schemeClr val="accent1"/>
          </a:lnRef>
          <a:fillRef idx="2">
            <a:schemeClr val="accent1"/>
          </a:fillRef>
          <a:effectRef idx="1">
            <a:schemeClr val="accent1"/>
          </a:effectRef>
          <a:fontRef idx="minor">
            <a:schemeClr val="dk1"/>
          </a:fontRef>
        </p:style>
        <p:txBody>
          <a:bodyPr vert="horz" lIns="91440" tIns="45720" rIns="91440" bIns="45720" rtlCol="0" anchor="b">
            <a:noAutofit/>
          </a:bodyPr>
          <a:lstStyle>
            <a:lvl1pPr algn="l" defTabSz="914400" rtl="0" eaLnBrk="1" latinLnBrk="0" hangingPunct="1">
              <a:lnSpc>
                <a:spcPct val="85000"/>
              </a:lnSpc>
              <a:spcBef>
                <a:spcPct val="0"/>
              </a:spcBef>
              <a:buNone/>
              <a:defRPr sz="4800" kern="1200" spc="-50" baseline="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eaLnBrk="0" fontAlgn="base" hangingPunct="0">
              <a:lnSpc>
                <a:spcPct val="100000"/>
              </a:lnSpc>
              <a:spcAft>
                <a:spcPct val="0"/>
              </a:spcAft>
            </a:pPr>
            <a:r>
              <a:rPr lang="en-US" altLang="en-US" sz="3600" b="1" dirty="0">
                <a:solidFill>
                  <a:schemeClr val="bg1"/>
                </a:solidFill>
                <a:latin typeface="Arial" panose="020B0604020202020204" pitchFamily="34" charset="0"/>
                <a:cs typeface="Arial" panose="020B0604020202020204" pitchFamily="34" charset="0"/>
              </a:rPr>
              <a:t>A4i App and Portal Activity</a:t>
            </a:r>
            <a:endParaRPr lang="en-US" sz="3600" dirty="0">
              <a:solidFill>
                <a:schemeClr val="bg1"/>
              </a:solidFill>
              <a:latin typeface="Arial" panose="020B0604020202020204" pitchFamily="34" charset="0"/>
              <a:cs typeface="Arial" panose="020B0604020202020204" pitchFamily="34" charset="0"/>
            </a:endParaRPr>
          </a:p>
        </p:txBody>
      </p:sp>
      <p:sp>
        <p:nvSpPr>
          <p:cNvPr id="8" name="TextBox 7"/>
          <p:cNvSpPr txBox="1"/>
          <p:nvPr/>
        </p:nvSpPr>
        <p:spPr>
          <a:xfrm>
            <a:off x="696657" y="916335"/>
            <a:ext cx="9500891" cy="369332"/>
          </a:xfrm>
          <a:prstGeom prst="rect">
            <a:avLst/>
          </a:prstGeom>
          <a:solidFill>
            <a:schemeClr val="tx1"/>
          </a:solidFill>
        </p:spPr>
        <p:txBody>
          <a:bodyPr wrap="square" rtlCol="0">
            <a:spAutoFit/>
          </a:bodyPr>
          <a:lstStyle/>
          <a:p>
            <a:r>
              <a:rPr lang="en-US" b="1" dirty="0">
                <a:solidFill>
                  <a:schemeClr val="bg1"/>
                </a:solidFill>
                <a:latin typeface="Arial" panose="020B0604020202020204" pitchFamily="34" charset="0"/>
                <a:cs typeface="Arial" panose="020B0604020202020204" pitchFamily="34" charset="0"/>
              </a:rPr>
              <a:t>Percentage of Weekly App Use Across Weeks in the Pilot from July to October 2023 </a:t>
            </a:r>
          </a:p>
        </p:txBody>
      </p:sp>
      <p:pic>
        <p:nvPicPr>
          <p:cNvPr id="9" name="Picture 8" descr="D:\01_Offical Projects\MemoText\Memotext_Mobile_Sceen\drive-download-20220316T035258Z-001\A4i\square.png">
            <a:extLst>
              <a:ext uri="{FF2B5EF4-FFF2-40B4-BE49-F238E27FC236}">
                <a16:creationId xmlns:a16="http://schemas.microsoft.com/office/drawing/2014/main" id="{9F862CDE-DB0E-47E4-A88A-A166159954CC}"/>
              </a:ext>
            </a:extLst>
          </p:cNvPr>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9885033" y="-105127"/>
            <a:ext cx="1203250" cy="1203250"/>
          </a:xfrm>
          <a:prstGeom prst="rect">
            <a:avLst/>
          </a:prstGeom>
          <a:noFill/>
        </p:spPr>
      </p:pic>
      <p:sp>
        <p:nvSpPr>
          <p:cNvPr id="11" name="TextBox 10"/>
          <p:cNvSpPr txBox="1"/>
          <p:nvPr/>
        </p:nvSpPr>
        <p:spPr>
          <a:xfrm>
            <a:off x="53835" y="6426349"/>
            <a:ext cx="9847847" cy="369332"/>
          </a:xfrm>
          <a:prstGeom prst="rect">
            <a:avLst/>
          </a:prstGeom>
          <a:noFill/>
        </p:spPr>
        <p:txBody>
          <a:bodyPr wrap="square" rtlCol="0">
            <a:spAutoFit/>
          </a:bodyPr>
          <a:lstStyle/>
          <a:p>
            <a:r>
              <a:rPr lang="en-US" b="1" i="1" dirty="0">
                <a:latin typeface="Arial" panose="020B0604020202020204" pitchFamily="34" charset="0"/>
                <a:cs typeface="Arial" panose="020B0604020202020204" pitchFamily="34" charset="0"/>
              </a:rPr>
              <a:t>A4i App use data analyzed and provided by MEMOTEXT (Sherry Luo, Data Analyst)</a:t>
            </a:r>
          </a:p>
        </p:txBody>
      </p:sp>
    </p:spTree>
    <p:custDataLst>
      <p:tags r:id="rId1"/>
    </p:custDataLst>
    <p:extLst>
      <p:ext uri="{BB962C8B-B14F-4D97-AF65-F5344CB8AC3E}">
        <p14:creationId xmlns:p14="http://schemas.microsoft.com/office/powerpoint/2010/main" val="28944528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8" name="TextBox 47">
            <a:extLst>
              <a:ext uri="{FF2B5EF4-FFF2-40B4-BE49-F238E27FC236}">
                <a16:creationId xmlns:a16="http://schemas.microsoft.com/office/drawing/2014/main" id="{9B34D0F8-7F41-0A99-A409-6979CDC8EAF1}"/>
              </a:ext>
            </a:extLst>
          </p:cNvPr>
          <p:cNvSpPr txBox="1"/>
          <p:nvPr/>
        </p:nvSpPr>
        <p:spPr>
          <a:xfrm>
            <a:off x="9604113" y="1505653"/>
            <a:ext cx="2587887" cy="3816429"/>
          </a:xfrm>
          <a:prstGeom prst="rect">
            <a:avLst/>
          </a:prstGeom>
          <a:solidFill>
            <a:srgbClr val="7B921A"/>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Wingdings" panose="05000000000000000000" pitchFamily="2" charset="2"/>
              <a:buChar char="§"/>
            </a:pPr>
            <a:r>
              <a:rPr lang="en-US" sz="2200" b="1" dirty="0">
                <a:latin typeface="Arial" panose="020B0604020202020204" pitchFamily="34" charset="0"/>
                <a:cs typeface="Arial" panose="020B0604020202020204" pitchFamily="34" charset="0"/>
              </a:rPr>
              <a:t>78 participants  have engaged with the Sound Detector tool at least once.  </a:t>
            </a:r>
          </a:p>
          <a:p>
            <a:endParaRPr lang="en-US" sz="2200" b="1"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
            </a:pPr>
            <a:r>
              <a:rPr lang="en-US" sz="2200" b="1" dirty="0">
                <a:latin typeface="Arial" panose="020B0604020202020204" pitchFamily="34" charset="0"/>
                <a:cs typeface="Arial" panose="020B0604020202020204" pitchFamily="34" charset="0"/>
              </a:rPr>
              <a:t>Sound Detector tool was consistently and frequently used</a:t>
            </a:r>
          </a:p>
        </p:txBody>
      </p:sp>
      <p:pic>
        <p:nvPicPr>
          <p:cNvPr id="10" name="Picture 9">
            <a:extLst>
              <a:ext uri="{FF2B5EF4-FFF2-40B4-BE49-F238E27FC236}">
                <a16:creationId xmlns:a16="http://schemas.microsoft.com/office/drawing/2014/main" id="{9B7E9E55-0995-D883-0806-58B10CBD9626}"/>
              </a:ext>
            </a:extLst>
          </p:cNvPr>
          <p:cNvPicPr>
            <a:picLocks noChangeAspect="1"/>
          </p:cNvPicPr>
          <p:nvPr/>
        </p:nvPicPr>
        <p:blipFill>
          <a:blip r:embed="rId4"/>
          <a:stretch>
            <a:fillRect/>
          </a:stretch>
        </p:blipFill>
        <p:spPr>
          <a:xfrm>
            <a:off x="94357" y="1123406"/>
            <a:ext cx="9511197" cy="5129909"/>
          </a:xfrm>
          <a:prstGeom prst="rect">
            <a:avLst/>
          </a:prstGeom>
        </p:spPr>
      </p:pic>
      <p:sp>
        <p:nvSpPr>
          <p:cNvPr id="14" name="Title 1"/>
          <p:cNvSpPr txBox="1">
            <a:spLocks/>
          </p:cNvSpPr>
          <p:nvPr/>
        </p:nvSpPr>
        <p:spPr>
          <a:xfrm>
            <a:off x="951952" y="253030"/>
            <a:ext cx="10477863" cy="694518"/>
          </a:xfrm>
          <a:prstGeom prst="rect">
            <a:avLst/>
          </a:prstGeom>
        </p:spPr>
        <p:style>
          <a:lnRef idx="1">
            <a:schemeClr val="accent1"/>
          </a:lnRef>
          <a:fillRef idx="2">
            <a:schemeClr val="accent1"/>
          </a:fillRef>
          <a:effectRef idx="1">
            <a:schemeClr val="accent1"/>
          </a:effectRef>
          <a:fontRef idx="minor">
            <a:schemeClr val="dk1"/>
          </a:fontRef>
        </p:style>
        <p:txBody>
          <a:bodyPr vert="horz" lIns="91440" tIns="45720" rIns="91440" bIns="45720" rtlCol="0" anchor="b">
            <a:noAutofit/>
          </a:bodyPr>
          <a:lstStyle>
            <a:lvl1pPr algn="l" defTabSz="914400" rtl="0" eaLnBrk="1" latinLnBrk="0" hangingPunct="1">
              <a:lnSpc>
                <a:spcPct val="85000"/>
              </a:lnSpc>
              <a:spcBef>
                <a:spcPct val="0"/>
              </a:spcBef>
              <a:buNone/>
              <a:defRPr sz="4800" kern="1200" spc="-50" baseline="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eaLnBrk="0" fontAlgn="base" hangingPunct="0">
              <a:lnSpc>
                <a:spcPct val="100000"/>
              </a:lnSpc>
              <a:spcAft>
                <a:spcPct val="0"/>
              </a:spcAft>
            </a:pPr>
            <a:r>
              <a:rPr lang="en-US" altLang="en-US" sz="3600" b="1" dirty="0">
                <a:solidFill>
                  <a:schemeClr val="bg1"/>
                </a:solidFill>
                <a:latin typeface="Arial" panose="020B0604020202020204" pitchFamily="34" charset="0"/>
                <a:cs typeface="Arial" panose="020B0604020202020204" pitchFamily="34" charset="0"/>
              </a:rPr>
              <a:t>A4i Engagement with Sound Detector </a:t>
            </a:r>
            <a:endParaRPr lang="en-US" sz="3600" dirty="0">
              <a:solidFill>
                <a:schemeClr val="bg1"/>
              </a:solidFill>
              <a:latin typeface="Arial" panose="020B0604020202020204" pitchFamily="34" charset="0"/>
              <a:cs typeface="Arial" panose="020B0604020202020204" pitchFamily="34" charset="0"/>
            </a:endParaRPr>
          </a:p>
        </p:txBody>
      </p:sp>
      <p:sp>
        <p:nvSpPr>
          <p:cNvPr id="17" name="TextBox 16"/>
          <p:cNvSpPr txBox="1"/>
          <p:nvPr/>
        </p:nvSpPr>
        <p:spPr>
          <a:xfrm>
            <a:off x="272762" y="1123406"/>
            <a:ext cx="3350004" cy="338554"/>
          </a:xfrm>
          <a:prstGeom prst="rect">
            <a:avLst/>
          </a:prstGeom>
          <a:solidFill>
            <a:schemeClr val="tx1"/>
          </a:solidFill>
        </p:spPr>
        <p:txBody>
          <a:bodyPr wrap="square" rtlCol="0">
            <a:spAutoFit/>
          </a:bodyPr>
          <a:lstStyle/>
          <a:p>
            <a:r>
              <a:rPr lang="en-US" sz="1600" b="1" dirty="0">
                <a:solidFill>
                  <a:schemeClr val="bg1"/>
                </a:solidFill>
              </a:rPr>
              <a:t>Hallucination Detector Usage (</a:t>
            </a:r>
            <a:r>
              <a:rPr lang="en-US" sz="1600" b="1" i="1" dirty="0">
                <a:solidFill>
                  <a:schemeClr val="bg1"/>
                </a:solidFill>
              </a:rPr>
              <a:t>n</a:t>
            </a:r>
            <a:r>
              <a:rPr lang="en-US" sz="1600" b="1" dirty="0">
                <a:solidFill>
                  <a:schemeClr val="bg1"/>
                </a:solidFill>
              </a:rPr>
              <a:t> = 97)</a:t>
            </a:r>
          </a:p>
        </p:txBody>
      </p:sp>
      <p:pic>
        <p:nvPicPr>
          <p:cNvPr id="7" name="Picture 6" descr="D:\01_Offical Projects\MemoText\Memotext_Mobile_Sceen\drive-download-20220316T035258Z-001\A4i\square.png">
            <a:extLst>
              <a:ext uri="{FF2B5EF4-FFF2-40B4-BE49-F238E27FC236}">
                <a16:creationId xmlns:a16="http://schemas.microsoft.com/office/drawing/2014/main" id="{9F862CDE-DB0E-47E4-A88A-A166159954CC}"/>
              </a:ext>
            </a:extLst>
          </p:cNvPr>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10226565" y="36751"/>
            <a:ext cx="1203250" cy="1203250"/>
          </a:xfrm>
          <a:prstGeom prst="rect">
            <a:avLst/>
          </a:prstGeom>
          <a:noFill/>
        </p:spPr>
      </p:pic>
      <p:sp>
        <p:nvSpPr>
          <p:cNvPr id="9" name="TextBox 8"/>
          <p:cNvSpPr txBox="1"/>
          <p:nvPr/>
        </p:nvSpPr>
        <p:spPr>
          <a:xfrm>
            <a:off x="193930" y="1151032"/>
            <a:ext cx="7020232" cy="369332"/>
          </a:xfrm>
          <a:prstGeom prst="rect">
            <a:avLst/>
          </a:prstGeom>
          <a:solidFill>
            <a:schemeClr val="tx1"/>
          </a:solidFill>
        </p:spPr>
        <p:txBody>
          <a:bodyPr wrap="square" rtlCol="0">
            <a:spAutoFit/>
          </a:bodyPr>
          <a:lstStyle/>
          <a:p>
            <a:r>
              <a:rPr lang="en-US" b="1" dirty="0">
                <a:solidFill>
                  <a:schemeClr val="bg1"/>
                </a:solidFill>
                <a:latin typeface="Arial" panose="020B0604020202020204" pitchFamily="34" charset="0"/>
                <a:cs typeface="Arial" panose="020B0604020202020204" pitchFamily="34" charset="0"/>
              </a:rPr>
              <a:t>Sound Detector Use (n=97)</a:t>
            </a:r>
          </a:p>
        </p:txBody>
      </p:sp>
      <p:sp>
        <p:nvSpPr>
          <p:cNvPr id="11" name="TextBox 10"/>
          <p:cNvSpPr txBox="1"/>
          <p:nvPr/>
        </p:nvSpPr>
        <p:spPr>
          <a:xfrm>
            <a:off x="53835" y="6426349"/>
            <a:ext cx="9847847" cy="369332"/>
          </a:xfrm>
          <a:prstGeom prst="rect">
            <a:avLst/>
          </a:prstGeom>
          <a:noFill/>
        </p:spPr>
        <p:txBody>
          <a:bodyPr wrap="square" rtlCol="0">
            <a:spAutoFit/>
          </a:bodyPr>
          <a:lstStyle/>
          <a:p>
            <a:r>
              <a:rPr lang="en-US" b="1" i="1" dirty="0">
                <a:latin typeface="Arial" panose="020B0604020202020204" pitchFamily="34" charset="0"/>
                <a:cs typeface="Arial" panose="020B0604020202020204" pitchFamily="34" charset="0"/>
              </a:rPr>
              <a:t>A4i App use data analyzed and provided by MEMOTEXT (Sherry Luo, Data Analyst)</a:t>
            </a:r>
          </a:p>
        </p:txBody>
      </p:sp>
    </p:spTree>
    <p:custDataLst>
      <p:tags r:id="rId1"/>
    </p:custDataLst>
    <p:extLst>
      <p:ext uri="{BB962C8B-B14F-4D97-AF65-F5344CB8AC3E}">
        <p14:creationId xmlns:p14="http://schemas.microsoft.com/office/powerpoint/2010/main" val="31956481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2290790" y="649121"/>
            <a:ext cx="7842250" cy="491328"/>
          </a:xfrm>
        </p:spPr>
        <p:txBody>
          <a:bodyPr>
            <a:noAutofit/>
          </a:bodyPr>
          <a:lstStyle/>
          <a:p>
            <a:pPr algn="ctr"/>
            <a:r>
              <a:rPr lang="en-US" sz="3600" b="1" dirty="0">
                <a:solidFill>
                  <a:schemeClr val="bg1"/>
                </a:solidFill>
                <a:latin typeface="Arial" panose="020B0604020202020204" pitchFamily="34" charset="0"/>
                <a:cs typeface="Arial" panose="020B0604020202020204" pitchFamily="34" charset="0"/>
              </a:rPr>
              <a:t>Quality of Life Survey Results</a:t>
            </a:r>
            <a:br>
              <a:rPr lang="en-US" sz="3600" b="1" dirty="0">
                <a:solidFill>
                  <a:schemeClr val="bg1"/>
                </a:solidFill>
                <a:latin typeface="Arial" panose="020B0604020202020204" pitchFamily="34" charset="0"/>
                <a:cs typeface="Arial" panose="020B0604020202020204" pitchFamily="34" charset="0"/>
              </a:rPr>
            </a:br>
            <a:endParaRPr lang="en-US" sz="3600" b="1" dirty="0">
              <a:solidFill>
                <a:schemeClr val="bg1"/>
              </a:solidFill>
              <a:latin typeface="Arial" panose="020B0604020202020204" pitchFamily="34" charset="0"/>
              <a:cs typeface="Arial" panose="020B0604020202020204" pitchFamily="34" charset="0"/>
            </a:endParaRPr>
          </a:p>
        </p:txBody>
      </p:sp>
      <p:cxnSp>
        <p:nvCxnSpPr>
          <p:cNvPr id="15" name="Straight Connector 14"/>
          <p:cNvCxnSpPr/>
          <p:nvPr/>
        </p:nvCxnSpPr>
        <p:spPr>
          <a:xfrm flipV="1">
            <a:off x="2514314" y="973008"/>
            <a:ext cx="7395199" cy="18718"/>
          </a:xfrm>
          <a:prstGeom prst="line">
            <a:avLst/>
          </a:prstGeom>
          <a:ln w="57150">
            <a:solidFill>
              <a:srgbClr val="7030A0"/>
            </a:solidFill>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4660770" y="5651975"/>
            <a:ext cx="3102289" cy="400110"/>
          </a:xfrm>
          <a:prstGeom prst="rect">
            <a:avLst/>
          </a:prstGeom>
          <a:solidFill>
            <a:srgbClr val="7030A0"/>
          </a:solidFill>
          <a:ln w="28575">
            <a:noFill/>
          </a:ln>
        </p:spPr>
        <p:txBody>
          <a:bodyPr wrap="square" rtlCol="0">
            <a:spAutoFit/>
          </a:bodyPr>
          <a:lstStyle/>
          <a:p>
            <a:pPr algn="ctr"/>
            <a:r>
              <a:rPr lang="en-US" sz="2000" i="1" dirty="0">
                <a:solidFill>
                  <a:schemeClr val="bg1"/>
                </a:solidFill>
                <a:latin typeface="Arial Rounded MT Bold" panose="020F0704030504030204" pitchFamily="34" charset="0"/>
              </a:rPr>
              <a:t>n</a:t>
            </a:r>
            <a:r>
              <a:rPr lang="en-US" sz="2000" dirty="0">
                <a:solidFill>
                  <a:schemeClr val="bg1"/>
                </a:solidFill>
                <a:latin typeface="Arial Rounded MT Bold" panose="020F0704030504030204" pitchFamily="34" charset="0"/>
              </a:rPr>
              <a:t> = 50 Pilot Graduates</a:t>
            </a:r>
          </a:p>
        </p:txBody>
      </p:sp>
      <p:sp>
        <p:nvSpPr>
          <p:cNvPr id="18" name="Minus 17"/>
          <p:cNvSpPr/>
          <p:nvPr/>
        </p:nvSpPr>
        <p:spPr>
          <a:xfrm>
            <a:off x="860164" y="5037610"/>
            <a:ext cx="11387419" cy="406380"/>
          </a:xfrm>
          <a:prstGeom prst="mathMinus">
            <a:avLst>
              <a:gd name="adj1" fmla="val 42376"/>
            </a:avLst>
          </a:prstGeom>
          <a:solidFill>
            <a:schemeClr val="bg1"/>
          </a:solidFill>
        </p:spPr>
        <p:style>
          <a:lnRef idx="2">
            <a:schemeClr val="lt1">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dk1">
              <a:hueOff val="0"/>
              <a:satOff val="0"/>
              <a:lumOff val="0"/>
              <a:alphaOff val="0"/>
            </a:schemeClr>
          </a:fontRef>
        </p:style>
      </p:sp>
      <p:grpSp>
        <p:nvGrpSpPr>
          <p:cNvPr id="11" name="Group 10"/>
          <p:cNvGrpSpPr/>
          <p:nvPr/>
        </p:nvGrpSpPr>
        <p:grpSpPr>
          <a:xfrm>
            <a:off x="-62572" y="3981833"/>
            <a:ext cx="3987384" cy="2305445"/>
            <a:chOff x="327870" y="-1894420"/>
            <a:chExt cx="3557016" cy="2752082"/>
          </a:xfrm>
          <a:solidFill>
            <a:srgbClr val="7B921A"/>
          </a:solidFill>
        </p:grpSpPr>
        <p:sp>
          <p:nvSpPr>
            <p:cNvPr id="16" name="Up Arrow 15"/>
            <p:cNvSpPr/>
            <p:nvPr/>
          </p:nvSpPr>
          <p:spPr>
            <a:xfrm>
              <a:off x="327870" y="-1894420"/>
              <a:ext cx="3557016" cy="2752082"/>
            </a:xfrm>
            <a:prstGeom prst="upArrow">
              <a:avLst/>
            </a:prstGeom>
            <a:grp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8" name="TextBox 7"/>
            <p:cNvSpPr txBox="1"/>
            <p:nvPr/>
          </p:nvSpPr>
          <p:spPr>
            <a:xfrm>
              <a:off x="1248427" y="-1141867"/>
              <a:ext cx="1728010" cy="1432870"/>
            </a:xfrm>
            <a:prstGeom prst="rect">
              <a:avLst/>
            </a:prstGeom>
            <a:grpFill/>
          </p:spPr>
          <p:txBody>
            <a:bodyPr wrap="square" rtlCol="0">
              <a:spAutoFit/>
            </a:bodyPr>
            <a:lstStyle/>
            <a:p>
              <a:pPr algn="ctr"/>
              <a:r>
                <a:rPr lang="en-US" sz="2400" b="1" dirty="0">
                  <a:solidFill>
                    <a:schemeClr val="bg1"/>
                  </a:solidFill>
                  <a:latin typeface="Arial" panose="020B0604020202020204" pitchFamily="34" charset="0"/>
                  <a:cs typeface="Arial" panose="020B0604020202020204" pitchFamily="34" charset="0"/>
                </a:rPr>
                <a:t>Increase </a:t>
              </a:r>
            </a:p>
            <a:p>
              <a:pPr algn="ctr"/>
              <a:r>
                <a:rPr lang="en-US" sz="2400" b="1" dirty="0">
                  <a:solidFill>
                    <a:schemeClr val="bg1"/>
                  </a:solidFill>
                  <a:latin typeface="Arial" panose="020B0604020202020204" pitchFamily="34" charset="0"/>
                  <a:cs typeface="Arial" panose="020B0604020202020204" pitchFamily="34" charset="0"/>
                </a:rPr>
                <a:t>in Satisfaction</a:t>
              </a:r>
            </a:p>
          </p:txBody>
        </p:sp>
      </p:grpSp>
      <p:grpSp>
        <p:nvGrpSpPr>
          <p:cNvPr id="23" name="Group 22"/>
          <p:cNvGrpSpPr/>
          <p:nvPr/>
        </p:nvGrpSpPr>
        <p:grpSpPr>
          <a:xfrm rot="10800000">
            <a:off x="8266259" y="4156896"/>
            <a:ext cx="3827489" cy="2305445"/>
            <a:chOff x="99998" y="2202210"/>
            <a:chExt cx="3557016" cy="2752082"/>
          </a:xfrm>
        </p:grpSpPr>
        <p:sp>
          <p:nvSpPr>
            <p:cNvPr id="24" name="Up Arrow 23"/>
            <p:cNvSpPr/>
            <p:nvPr/>
          </p:nvSpPr>
          <p:spPr>
            <a:xfrm>
              <a:off x="99998" y="2202210"/>
              <a:ext cx="3557016" cy="2752082"/>
            </a:xfrm>
            <a:prstGeom prst="upArrow">
              <a:avLst/>
            </a:prstGeom>
            <a:solidFill>
              <a:srgbClr val="7B921A"/>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5" name="TextBox 24"/>
            <p:cNvSpPr txBox="1"/>
            <p:nvPr/>
          </p:nvSpPr>
          <p:spPr>
            <a:xfrm rot="10800000">
              <a:off x="320246" y="3011535"/>
              <a:ext cx="2941693" cy="1432870"/>
            </a:xfrm>
            <a:prstGeom prst="rect">
              <a:avLst/>
            </a:prstGeom>
            <a:noFill/>
          </p:spPr>
          <p:txBody>
            <a:bodyPr wrap="square" rtlCol="0">
              <a:spAutoFit/>
            </a:bodyPr>
            <a:lstStyle/>
            <a:p>
              <a:pPr algn="ctr"/>
              <a:r>
                <a:rPr lang="en-US" sz="2400" b="1" dirty="0">
                  <a:solidFill>
                    <a:schemeClr val="bg1"/>
                  </a:solidFill>
                  <a:latin typeface="Arial" panose="020B0604020202020204" pitchFamily="34" charset="0"/>
                  <a:cs typeface="Arial" panose="020B0604020202020204" pitchFamily="34" charset="0"/>
                </a:rPr>
                <a:t>Decrease </a:t>
              </a:r>
            </a:p>
            <a:p>
              <a:pPr algn="ctr"/>
              <a:r>
                <a:rPr lang="en-US" sz="2400" b="1" dirty="0">
                  <a:solidFill>
                    <a:schemeClr val="bg1"/>
                  </a:solidFill>
                  <a:latin typeface="Arial" panose="020B0604020202020204" pitchFamily="34" charset="0"/>
                  <a:cs typeface="Arial" panose="020B0604020202020204" pitchFamily="34" charset="0"/>
                </a:rPr>
                <a:t>in </a:t>
              </a:r>
            </a:p>
            <a:p>
              <a:pPr algn="ctr"/>
              <a:r>
                <a:rPr lang="en-US" sz="2400" b="1" dirty="0">
                  <a:solidFill>
                    <a:schemeClr val="bg1"/>
                  </a:solidFill>
                  <a:latin typeface="Arial" panose="020B0604020202020204" pitchFamily="34" charset="0"/>
                  <a:cs typeface="Arial" panose="020B0604020202020204" pitchFamily="34" charset="0"/>
                </a:rPr>
                <a:t>Dis-Satisfaction</a:t>
              </a:r>
            </a:p>
          </p:txBody>
        </p:sp>
      </p:grpSp>
      <p:sp>
        <p:nvSpPr>
          <p:cNvPr id="27" name="TextBox 26"/>
          <p:cNvSpPr txBox="1"/>
          <p:nvPr/>
        </p:nvSpPr>
        <p:spPr>
          <a:xfrm>
            <a:off x="3843617" y="1231594"/>
            <a:ext cx="4918054" cy="523220"/>
          </a:xfrm>
          <a:prstGeom prst="rect">
            <a:avLst/>
          </a:prstGeom>
          <a:noFill/>
        </p:spPr>
        <p:txBody>
          <a:bodyPr wrap="square" rtlCol="0">
            <a:spAutoFit/>
          </a:bodyPr>
          <a:lstStyle/>
          <a:p>
            <a:pPr algn="ctr"/>
            <a:r>
              <a:rPr lang="en-US" sz="2800" b="1" dirty="0">
                <a:solidFill>
                  <a:schemeClr val="bg1"/>
                </a:solidFill>
                <a:latin typeface="Arial" panose="020B0604020202020204" pitchFamily="34" charset="0"/>
                <a:cs typeface="Arial" panose="020B0604020202020204" pitchFamily="34" charset="0"/>
              </a:rPr>
              <a:t>Improved Satisfaction in….</a:t>
            </a:r>
          </a:p>
        </p:txBody>
      </p:sp>
      <p:sp>
        <p:nvSpPr>
          <p:cNvPr id="6" name="Rounded Rectangle 5"/>
          <p:cNvSpPr/>
          <p:nvPr/>
        </p:nvSpPr>
        <p:spPr>
          <a:xfrm>
            <a:off x="3423354" y="1845959"/>
            <a:ext cx="5438423" cy="2942424"/>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latin typeface="Arial" panose="020B0604020202020204" pitchFamily="34" charset="0"/>
              <a:cs typeface="Arial" panose="020B0604020202020204" pitchFamily="34" charset="0"/>
            </a:endParaRPr>
          </a:p>
        </p:txBody>
      </p:sp>
      <p:grpSp>
        <p:nvGrpSpPr>
          <p:cNvPr id="4" name="Group 3"/>
          <p:cNvGrpSpPr/>
          <p:nvPr/>
        </p:nvGrpSpPr>
        <p:grpSpPr>
          <a:xfrm>
            <a:off x="3577189" y="1959430"/>
            <a:ext cx="5284588" cy="2676719"/>
            <a:chOff x="2558916" y="1850582"/>
            <a:chExt cx="5284588" cy="2676719"/>
          </a:xfrm>
        </p:grpSpPr>
        <p:sp>
          <p:nvSpPr>
            <p:cNvPr id="19" name="Rectangle 18"/>
            <p:cNvSpPr/>
            <p:nvPr/>
          </p:nvSpPr>
          <p:spPr>
            <a:xfrm>
              <a:off x="3190751" y="2369938"/>
              <a:ext cx="4136389" cy="461665"/>
            </a:xfrm>
            <a:prstGeom prst="rect">
              <a:avLst/>
            </a:prstGeom>
          </p:spPr>
          <p:txBody>
            <a:bodyPr wrap="none">
              <a:spAutoFit/>
            </a:bodyPr>
            <a:lstStyle/>
            <a:p>
              <a:pPr fontAlgn="ctr"/>
              <a:r>
                <a:rPr lang="en-US" sz="2400" b="1" dirty="0">
                  <a:latin typeface="Arial Rounded MT Bold" panose="020F0704030504030204" pitchFamily="34" charset="0"/>
                  <a:cs typeface="Arial" panose="020B0604020202020204" pitchFamily="34" charset="0"/>
                </a:rPr>
                <a:t>Emotional Well-Being 84%</a:t>
              </a:r>
            </a:p>
          </p:txBody>
        </p:sp>
        <p:sp>
          <p:nvSpPr>
            <p:cNvPr id="20" name="Rectangle 19"/>
            <p:cNvSpPr/>
            <p:nvPr/>
          </p:nvSpPr>
          <p:spPr>
            <a:xfrm>
              <a:off x="2753547" y="3509246"/>
              <a:ext cx="4909229" cy="461665"/>
            </a:xfrm>
            <a:prstGeom prst="rect">
              <a:avLst/>
            </a:prstGeom>
          </p:spPr>
          <p:txBody>
            <a:bodyPr wrap="none">
              <a:spAutoFit/>
            </a:bodyPr>
            <a:lstStyle/>
            <a:p>
              <a:pPr fontAlgn="ctr"/>
              <a:r>
                <a:rPr lang="en-US" sz="2400" b="1" dirty="0">
                  <a:latin typeface="Arial Rounded MT Bold" panose="020F0704030504030204" pitchFamily="34" charset="0"/>
                </a:rPr>
                <a:t>Being part of a community 71%</a:t>
              </a:r>
            </a:p>
          </p:txBody>
        </p:sp>
        <p:sp>
          <p:nvSpPr>
            <p:cNvPr id="21" name="Rectangle 20"/>
            <p:cNvSpPr/>
            <p:nvPr/>
          </p:nvSpPr>
          <p:spPr>
            <a:xfrm>
              <a:off x="2558916" y="4065636"/>
              <a:ext cx="5284588" cy="461665"/>
            </a:xfrm>
            <a:prstGeom prst="rect">
              <a:avLst/>
            </a:prstGeom>
          </p:spPr>
          <p:txBody>
            <a:bodyPr wrap="none">
              <a:spAutoFit/>
            </a:bodyPr>
            <a:lstStyle/>
            <a:p>
              <a:pPr fontAlgn="ctr"/>
              <a:r>
                <a:rPr lang="en-US" sz="2400" b="1" dirty="0">
                  <a:latin typeface="Arial Rounded MT Bold" panose="020F0704030504030204" pitchFamily="34" charset="0"/>
                </a:rPr>
                <a:t>Time spent with other people 57%</a:t>
              </a:r>
            </a:p>
          </p:txBody>
        </p:sp>
        <p:sp>
          <p:nvSpPr>
            <p:cNvPr id="22" name="Rectangle 21"/>
            <p:cNvSpPr/>
            <p:nvPr/>
          </p:nvSpPr>
          <p:spPr>
            <a:xfrm>
              <a:off x="3566074" y="1850582"/>
              <a:ext cx="3168624" cy="461665"/>
            </a:xfrm>
            <a:prstGeom prst="rect">
              <a:avLst/>
            </a:prstGeom>
          </p:spPr>
          <p:txBody>
            <a:bodyPr wrap="none">
              <a:spAutoFit/>
            </a:bodyPr>
            <a:lstStyle/>
            <a:p>
              <a:pPr fontAlgn="ctr"/>
              <a:r>
                <a:rPr lang="en-US" sz="2400" b="1" dirty="0">
                  <a:latin typeface="Arial Rounded MT Bold" panose="020F0704030504030204" pitchFamily="34" charset="0"/>
                  <a:cs typeface="Arial" panose="020B0604020202020204" pitchFamily="34" charset="0"/>
                </a:rPr>
                <a:t>Life as a whole 67%</a:t>
              </a:r>
            </a:p>
          </p:txBody>
        </p:sp>
        <p:sp>
          <p:nvSpPr>
            <p:cNvPr id="28" name="Rectangle 27"/>
            <p:cNvSpPr/>
            <p:nvPr/>
          </p:nvSpPr>
          <p:spPr>
            <a:xfrm>
              <a:off x="3067587" y="2924990"/>
              <a:ext cx="4365747" cy="461665"/>
            </a:xfrm>
            <a:prstGeom prst="rect">
              <a:avLst/>
            </a:prstGeom>
          </p:spPr>
          <p:txBody>
            <a:bodyPr wrap="none">
              <a:spAutoFit/>
            </a:bodyPr>
            <a:lstStyle/>
            <a:p>
              <a:pPr fontAlgn="ctr"/>
              <a:r>
                <a:rPr lang="en-US" sz="2400" b="1" dirty="0">
                  <a:latin typeface="Arial Rounded MT Bold" panose="020F0704030504030204" pitchFamily="34" charset="0"/>
                  <a:cs typeface="Arial" panose="020B0604020202020204" pitchFamily="34" charset="0"/>
                </a:rPr>
                <a:t>Personal Relationships 44%</a:t>
              </a:r>
            </a:p>
          </p:txBody>
        </p:sp>
      </p:grpSp>
    </p:spTree>
    <p:custDataLst>
      <p:tags r:id="rId1"/>
    </p:custDataLst>
    <p:extLst>
      <p:ext uri="{BB962C8B-B14F-4D97-AF65-F5344CB8AC3E}">
        <p14:creationId xmlns:p14="http://schemas.microsoft.com/office/powerpoint/2010/main" val="4975052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cxnSp>
        <p:nvCxnSpPr>
          <p:cNvPr id="18" name="Straight Connector 17"/>
          <p:cNvCxnSpPr/>
          <p:nvPr/>
        </p:nvCxnSpPr>
        <p:spPr>
          <a:xfrm>
            <a:off x="2139835" y="721895"/>
            <a:ext cx="8232948" cy="0"/>
          </a:xfrm>
          <a:prstGeom prst="line">
            <a:avLst/>
          </a:prstGeom>
          <a:ln w="57150">
            <a:solidFill>
              <a:srgbClr val="7030A0"/>
            </a:solidFill>
          </a:ln>
        </p:spPr>
        <p:style>
          <a:lnRef idx="1">
            <a:schemeClr val="accent1"/>
          </a:lnRef>
          <a:fillRef idx="0">
            <a:schemeClr val="accent1"/>
          </a:fillRef>
          <a:effectRef idx="0">
            <a:schemeClr val="accent1"/>
          </a:effectRef>
          <a:fontRef idx="minor">
            <a:schemeClr val="tx1"/>
          </a:fontRef>
        </p:style>
      </p:cxnSp>
      <p:sp>
        <p:nvSpPr>
          <p:cNvPr id="5" name="Title 1"/>
          <p:cNvSpPr txBox="1">
            <a:spLocks/>
          </p:cNvSpPr>
          <p:nvPr/>
        </p:nvSpPr>
        <p:spPr>
          <a:xfrm>
            <a:off x="2139835" y="123181"/>
            <a:ext cx="8232948" cy="59871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600" b="1" dirty="0">
                <a:solidFill>
                  <a:schemeClr val="bg1"/>
                </a:solidFill>
                <a:latin typeface="Arial" panose="020B0604020202020204" pitchFamily="34" charset="0"/>
                <a:cs typeface="Arial" panose="020B0604020202020204" pitchFamily="34" charset="0"/>
              </a:rPr>
              <a:t>A4i User Experience Survey Results</a:t>
            </a:r>
          </a:p>
        </p:txBody>
      </p:sp>
      <p:graphicFrame>
        <p:nvGraphicFramePr>
          <p:cNvPr id="7" name="Chart 6"/>
          <p:cNvGraphicFramePr>
            <a:graphicFrameLocks/>
          </p:cNvGraphicFramePr>
          <p:nvPr>
            <p:extLst>
              <p:ext uri="{D42A27DB-BD31-4B8C-83A1-F6EECF244321}">
                <p14:modId xmlns:p14="http://schemas.microsoft.com/office/powerpoint/2010/main" val="3829469346"/>
              </p:ext>
            </p:extLst>
          </p:nvPr>
        </p:nvGraphicFramePr>
        <p:xfrm>
          <a:off x="272142" y="998621"/>
          <a:ext cx="11615058" cy="5598123"/>
        </p:xfrm>
        <a:graphic>
          <a:graphicData uri="http://schemas.openxmlformats.org/drawingml/2006/chart">
            <c:chart xmlns:c="http://schemas.openxmlformats.org/drawingml/2006/chart" xmlns:r="http://schemas.openxmlformats.org/officeDocument/2006/relationships" r:id="rId4"/>
          </a:graphicData>
        </a:graphic>
      </p:graphicFrame>
    </p:spTree>
    <p:custDataLst>
      <p:tags r:id="rId1"/>
    </p:custDataLst>
    <p:extLst>
      <p:ext uri="{BB962C8B-B14F-4D97-AF65-F5344CB8AC3E}">
        <p14:creationId xmlns:p14="http://schemas.microsoft.com/office/powerpoint/2010/main" val="2588193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graphicFrame>
        <p:nvGraphicFramePr>
          <p:cNvPr id="12" name="Chart 11"/>
          <p:cNvGraphicFramePr>
            <a:graphicFrameLocks/>
          </p:cNvGraphicFramePr>
          <p:nvPr>
            <p:extLst>
              <p:ext uri="{D42A27DB-BD31-4B8C-83A1-F6EECF244321}">
                <p14:modId xmlns:p14="http://schemas.microsoft.com/office/powerpoint/2010/main" val="1404278950"/>
              </p:ext>
            </p:extLst>
          </p:nvPr>
        </p:nvGraphicFramePr>
        <p:xfrm>
          <a:off x="152400" y="938463"/>
          <a:ext cx="11908971" cy="5757057"/>
        </p:xfrm>
        <a:graphic>
          <a:graphicData uri="http://schemas.openxmlformats.org/drawingml/2006/chart">
            <c:chart xmlns:c="http://schemas.openxmlformats.org/drawingml/2006/chart" xmlns:r="http://schemas.openxmlformats.org/officeDocument/2006/relationships" r:id="rId4"/>
          </a:graphicData>
        </a:graphic>
      </p:graphicFrame>
      <p:cxnSp>
        <p:nvCxnSpPr>
          <p:cNvPr id="6" name="Straight Connector 5"/>
          <p:cNvCxnSpPr/>
          <p:nvPr/>
        </p:nvCxnSpPr>
        <p:spPr>
          <a:xfrm>
            <a:off x="2139835" y="721895"/>
            <a:ext cx="8232948" cy="0"/>
          </a:xfrm>
          <a:prstGeom prst="line">
            <a:avLst/>
          </a:prstGeom>
          <a:ln w="57150">
            <a:solidFill>
              <a:srgbClr val="7030A0"/>
            </a:solidFill>
          </a:ln>
        </p:spPr>
        <p:style>
          <a:lnRef idx="1">
            <a:schemeClr val="accent1"/>
          </a:lnRef>
          <a:fillRef idx="0">
            <a:schemeClr val="accent1"/>
          </a:fillRef>
          <a:effectRef idx="0">
            <a:schemeClr val="accent1"/>
          </a:effectRef>
          <a:fontRef idx="minor">
            <a:schemeClr val="tx1"/>
          </a:fontRef>
        </p:style>
      </p:cxnSp>
      <p:sp>
        <p:nvSpPr>
          <p:cNvPr id="7" name="Title 1"/>
          <p:cNvSpPr txBox="1">
            <a:spLocks/>
          </p:cNvSpPr>
          <p:nvPr/>
        </p:nvSpPr>
        <p:spPr>
          <a:xfrm>
            <a:off x="2139835" y="123181"/>
            <a:ext cx="8232948" cy="59871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600" b="1" dirty="0">
                <a:solidFill>
                  <a:schemeClr val="bg1"/>
                </a:solidFill>
                <a:latin typeface="Arial" panose="020B0604020202020204" pitchFamily="34" charset="0"/>
                <a:cs typeface="Arial" panose="020B0604020202020204" pitchFamily="34" charset="0"/>
              </a:rPr>
              <a:t>A4i User Experience Survey Results</a:t>
            </a:r>
          </a:p>
        </p:txBody>
      </p:sp>
      <p:sp>
        <p:nvSpPr>
          <p:cNvPr id="8" name="TextBox 4"/>
          <p:cNvSpPr txBox="1"/>
          <p:nvPr/>
        </p:nvSpPr>
        <p:spPr>
          <a:xfrm>
            <a:off x="277731" y="1058374"/>
            <a:ext cx="1379354" cy="646331"/>
          </a:xfrm>
          <a:prstGeom prst="rect">
            <a:avLst/>
          </a:prstGeom>
          <a:noFill/>
          <a:ln w="28575">
            <a:solidFill>
              <a:schemeClr val="accent6">
                <a:lumMod val="75000"/>
              </a:schemeClr>
            </a:solidFill>
          </a:ln>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800" i="1" dirty="0">
                <a:latin typeface="Arial" panose="020B0604020202020204" pitchFamily="34" charset="0"/>
                <a:cs typeface="Arial" panose="020B0604020202020204" pitchFamily="34" charset="0"/>
              </a:rPr>
              <a:t>n</a:t>
            </a:r>
            <a:r>
              <a:rPr lang="en-US" sz="1800" dirty="0">
                <a:latin typeface="Arial" panose="020B0604020202020204" pitchFamily="34" charset="0"/>
                <a:cs typeface="Arial" panose="020B0604020202020204" pitchFamily="34" charset="0"/>
              </a:rPr>
              <a:t> = 50 Pilot Graduates</a:t>
            </a:r>
          </a:p>
        </p:txBody>
      </p:sp>
    </p:spTree>
    <p:custDataLst>
      <p:tags r:id="rId1"/>
    </p:custDataLst>
    <p:extLst>
      <p:ext uri="{BB962C8B-B14F-4D97-AF65-F5344CB8AC3E}">
        <p14:creationId xmlns:p14="http://schemas.microsoft.com/office/powerpoint/2010/main" val="34849378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graphicFrame>
        <p:nvGraphicFramePr>
          <p:cNvPr id="9" name="Chart 8"/>
          <p:cNvGraphicFramePr>
            <a:graphicFrameLocks/>
          </p:cNvGraphicFramePr>
          <p:nvPr>
            <p:extLst>
              <p:ext uri="{D42A27DB-BD31-4B8C-83A1-F6EECF244321}">
                <p14:modId xmlns:p14="http://schemas.microsoft.com/office/powerpoint/2010/main" val="1401486481"/>
              </p:ext>
            </p:extLst>
          </p:nvPr>
        </p:nvGraphicFramePr>
        <p:xfrm>
          <a:off x="108284" y="881743"/>
          <a:ext cx="11985744" cy="5900058"/>
        </p:xfrm>
        <a:graphic>
          <a:graphicData uri="http://schemas.openxmlformats.org/drawingml/2006/chart">
            <c:chart xmlns:c="http://schemas.openxmlformats.org/drawingml/2006/chart" xmlns:r="http://schemas.openxmlformats.org/officeDocument/2006/relationships" r:id="rId4"/>
          </a:graphicData>
        </a:graphic>
      </p:graphicFrame>
      <p:cxnSp>
        <p:nvCxnSpPr>
          <p:cNvPr id="8" name="Straight Connector 7"/>
          <p:cNvCxnSpPr/>
          <p:nvPr/>
        </p:nvCxnSpPr>
        <p:spPr>
          <a:xfrm>
            <a:off x="2139835" y="721895"/>
            <a:ext cx="8232948" cy="0"/>
          </a:xfrm>
          <a:prstGeom prst="line">
            <a:avLst/>
          </a:prstGeom>
          <a:ln w="57150">
            <a:solidFill>
              <a:srgbClr val="7030A0"/>
            </a:solidFill>
          </a:ln>
        </p:spPr>
        <p:style>
          <a:lnRef idx="1">
            <a:schemeClr val="accent1"/>
          </a:lnRef>
          <a:fillRef idx="0">
            <a:schemeClr val="accent1"/>
          </a:fillRef>
          <a:effectRef idx="0">
            <a:schemeClr val="accent1"/>
          </a:effectRef>
          <a:fontRef idx="minor">
            <a:schemeClr val="tx1"/>
          </a:fontRef>
        </p:style>
      </p:cxnSp>
      <p:sp>
        <p:nvSpPr>
          <p:cNvPr id="10" name="Title 1"/>
          <p:cNvSpPr txBox="1">
            <a:spLocks/>
          </p:cNvSpPr>
          <p:nvPr/>
        </p:nvSpPr>
        <p:spPr>
          <a:xfrm>
            <a:off x="2139835" y="123181"/>
            <a:ext cx="8232948" cy="59871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600" b="1" dirty="0">
                <a:solidFill>
                  <a:schemeClr val="bg1"/>
                </a:solidFill>
                <a:latin typeface="Arial" panose="020B0604020202020204" pitchFamily="34" charset="0"/>
                <a:cs typeface="Arial" panose="020B0604020202020204" pitchFamily="34" charset="0"/>
              </a:rPr>
              <a:t>A4i User Experience Survey Results</a:t>
            </a:r>
          </a:p>
        </p:txBody>
      </p:sp>
    </p:spTree>
    <p:custDataLst>
      <p:tags r:id="rId1"/>
    </p:custDataLst>
    <p:extLst>
      <p:ext uri="{BB962C8B-B14F-4D97-AF65-F5344CB8AC3E}">
        <p14:creationId xmlns:p14="http://schemas.microsoft.com/office/powerpoint/2010/main" val="25217818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3" name="Oval 22"/>
          <p:cNvSpPr/>
          <p:nvPr/>
        </p:nvSpPr>
        <p:spPr>
          <a:xfrm>
            <a:off x="364438" y="5316242"/>
            <a:ext cx="627211" cy="623326"/>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b="1" dirty="0">
              <a:solidFill>
                <a:schemeClr val="bg1"/>
              </a:solidFill>
            </a:endParaRPr>
          </a:p>
        </p:txBody>
      </p:sp>
      <p:sp>
        <p:nvSpPr>
          <p:cNvPr id="24" name="Oval 23"/>
          <p:cNvSpPr/>
          <p:nvPr/>
        </p:nvSpPr>
        <p:spPr>
          <a:xfrm>
            <a:off x="364438" y="4378822"/>
            <a:ext cx="627211" cy="623326"/>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b="1" dirty="0">
              <a:solidFill>
                <a:schemeClr val="bg1"/>
              </a:solidFill>
            </a:endParaRPr>
          </a:p>
        </p:txBody>
      </p:sp>
      <p:sp>
        <p:nvSpPr>
          <p:cNvPr id="25" name="Oval 24"/>
          <p:cNvSpPr/>
          <p:nvPr/>
        </p:nvSpPr>
        <p:spPr>
          <a:xfrm>
            <a:off x="364438" y="3516227"/>
            <a:ext cx="627211" cy="623326"/>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b="1" dirty="0">
              <a:solidFill>
                <a:schemeClr val="bg1"/>
              </a:solidFill>
            </a:endParaRPr>
          </a:p>
        </p:txBody>
      </p:sp>
      <p:sp>
        <p:nvSpPr>
          <p:cNvPr id="26" name="Oval 25"/>
          <p:cNvSpPr/>
          <p:nvPr/>
        </p:nvSpPr>
        <p:spPr>
          <a:xfrm>
            <a:off x="364438" y="2629912"/>
            <a:ext cx="627211" cy="623326"/>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b="1" dirty="0">
              <a:solidFill>
                <a:schemeClr val="bg1"/>
              </a:solidFill>
            </a:endParaRPr>
          </a:p>
        </p:txBody>
      </p:sp>
      <p:pic>
        <p:nvPicPr>
          <p:cNvPr id="12"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t="13478" b="3445"/>
          <a:stretch>
            <a:fillRect/>
          </a:stretch>
        </p:blipFill>
        <p:spPr bwMode="auto">
          <a:xfrm>
            <a:off x="9924646" y="477555"/>
            <a:ext cx="1365872" cy="1127690"/>
          </a:xfrm>
          <a:prstGeom prst="rect">
            <a:avLst/>
          </a:prstGeom>
          <a:noFill/>
          <a:ln>
            <a:noFill/>
          </a:ln>
          <a:effectLst/>
          <a:extLst>
            <a:ext uri="{909E8E84-426E-40DD-AFC4-6F175D3DCCD1}">
              <a14:hiddenFill xmlns:a14="http://schemas.microsoft.com/office/drawing/2010/main">
                <a:solidFill>
                  <a:srgbClr val="003469"/>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
        <p:nvSpPr>
          <p:cNvPr id="8" name="Title 5"/>
          <p:cNvSpPr txBox="1">
            <a:spLocks/>
          </p:cNvSpPr>
          <p:nvPr/>
        </p:nvSpPr>
        <p:spPr>
          <a:xfrm>
            <a:off x="904126" y="477555"/>
            <a:ext cx="8906499" cy="660400"/>
          </a:xfrm>
          <a:prstGeom prst="rect">
            <a:avLst/>
          </a:prstGeom>
          <a:solidFill>
            <a:srgbClr val="00B0F0"/>
          </a:solidFill>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a:r>
              <a:rPr lang="en-US" sz="3600" b="1" dirty="0">
                <a:solidFill>
                  <a:schemeClr val="bg1"/>
                </a:solidFill>
                <a:latin typeface="Arial" panose="020B0604020202020204" pitchFamily="34" charset="0"/>
                <a:cs typeface="Arial" panose="020B0604020202020204" pitchFamily="34" charset="0"/>
              </a:rPr>
              <a:t>HELP@HAND LEARNING OBJECTIVES</a:t>
            </a:r>
          </a:p>
        </p:txBody>
      </p:sp>
      <p:sp>
        <p:nvSpPr>
          <p:cNvPr id="3" name="Oval 2"/>
          <p:cNvSpPr/>
          <p:nvPr/>
        </p:nvSpPr>
        <p:spPr>
          <a:xfrm>
            <a:off x="364438" y="1787814"/>
            <a:ext cx="627211" cy="623326"/>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b="1" dirty="0">
              <a:solidFill>
                <a:schemeClr val="bg1"/>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2810344343"/>
              </p:ext>
            </p:extLst>
          </p:nvPr>
        </p:nvGraphicFramePr>
        <p:xfrm>
          <a:off x="198633" y="1722591"/>
          <a:ext cx="11695058" cy="4391724"/>
        </p:xfrm>
        <a:graphic>
          <a:graphicData uri="http://schemas.openxmlformats.org/drawingml/2006/table">
            <a:tbl>
              <a:tblPr>
                <a:tableStyleId>{5C22544A-7EE6-4342-B048-85BDC9FD1C3A}</a:tableStyleId>
              </a:tblPr>
              <a:tblGrid>
                <a:gridCol w="921905">
                  <a:extLst>
                    <a:ext uri="{9D8B030D-6E8A-4147-A177-3AD203B41FA5}">
                      <a16:colId xmlns:a16="http://schemas.microsoft.com/office/drawing/2014/main" val="3197166756"/>
                    </a:ext>
                  </a:extLst>
                </a:gridCol>
                <a:gridCol w="10773153">
                  <a:extLst>
                    <a:ext uri="{9D8B030D-6E8A-4147-A177-3AD203B41FA5}">
                      <a16:colId xmlns:a16="http://schemas.microsoft.com/office/drawing/2014/main" val="1668708726"/>
                    </a:ext>
                  </a:extLst>
                </a:gridCol>
              </a:tblGrid>
              <a:tr h="691413">
                <a:tc>
                  <a:txBody>
                    <a:bodyPr/>
                    <a:lstStyle/>
                    <a:p>
                      <a:pPr algn="ctr"/>
                      <a:r>
                        <a:rPr lang="en-US" sz="2800" b="1" dirty="0">
                          <a:solidFill>
                            <a:schemeClr val="bg1"/>
                          </a:solidFill>
                          <a:latin typeface="Arial Rounded MT Bold" panose="020F0704030504030204" pitchFamily="34" charset="0"/>
                        </a:rPr>
                        <a:t>1</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800" b="1" dirty="0">
                          <a:solidFill>
                            <a:schemeClr val="bg1"/>
                          </a:solidFill>
                          <a:latin typeface="Arial Rounded MT Bold" panose="020F0704030504030204" pitchFamily="34" charset="0"/>
                        </a:rPr>
                        <a:t> </a:t>
                      </a:r>
                      <a:r>
                        <a:rPr lang="en-US" sz="2800" b="1" dirty="0">
                          <a:solidFill>
                            <a:schemeClr val="bg1"/>
                          </a:solidFill>
                          <a:latin typeface="Arial" panose="020B0604020202020204" pitchFamily="34" charset="0"/>
                          <a:cs typeface="Arial" panose="020B0604020202020204" pitchFamily="34" charset="0"/>
                        </a:rPr>
                        <a:t>Detect and acknowledge mental health symptoms sooner </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238169387"/>
                  </a:ext>
                </a:extLst>
              </a:tr>
              <a:tr h="1001259">
                <a:tc>
                  <a:txBody>
                    <a:bodyPr/>
                    <a:lstStyle/>
                    <a:p>
                      <a:pPr algn="ctr"/>
                      <a:r>
                        <a:rPr lang="en-US" sz="2800" b="1" dirty="0">
                          <a:solidFill>
                            <a:schemeClr val="bg1"/>
                          </a:solidFill>
                          <a:latin typeface="Arial Rounded MT Bold" panose="020F0704030504030204" pitchFamily="34" charset="0"/>
                        </a:rPr>
                        <a:t>2</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112713" marR="0" lvl="0" indent="0" algn="l" defTabSz="914400" rtl="0" eaLnBrk="1" fontAlgn="auto" latinLnBrk="0" hangingPunct="1">
                        <a:lnSpc>
                          <a:spcPct val="100000"/>
                        </a:lnSpc>
                        <a:spcBef>
                          <a:spcPts val="0"/>
                        </a:spcBef>
                        <a:spcAft>
                          <a:spcPts val="0"/>
                        </a:spcAft>
                        <a:buClrTx/>
                        <a:buSzTx/>
                        <a:buFontTx/>
                        <a:buNone/>
                        <a:tabLst/>
                        <a:defRPr/>
                      </a:pPr>
                      <a:r>
                        <a:rPr lang="en-US" sz="2800" b="1" dirty="0">
                          <a:solidFill>
                            <a:schemeClr val="bg1"/>
                          </a:solidFill>
                          <a:latin typeface="Arial" panose="020B0604020202020204" pitchFamily="34" charset="0"/>
                          <a:cs typeface="Arial" panose="020B0604020202020204" pitchFamily="34" charset="0"/>
                        </a:rPr>
                        <a:t>Reduce stigma associated with mental illness by promoting  mental wellness </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434052666"/>
                  </a:ext>
                </a:extLst>
              </a:tr>
              <a:tr h="809292">
                <a:tc>
                  <a:txBody>
                    <a:bodyPr/>
                    <a:lstStyle/>
                    <a:p>
                      <a:pPr algn="ctr"/>
                      <a:r>
                        <a:rPr lang="en-US" sz="2800" b="1" dirty="0">
                          <a:solidFill>
                            <a:schemeClr val="bg1"/>
                          </a:solidFill>
                          <a:latin typeface="Arial Rounded MT Bold" panose="020F0704030504030204" pitchFamily="34" charset="0"/>
                        </a:rPr>
                        <a:t>3</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800" b="1" dirty="0">
                          <a:solidFill>
                            <a:schemeClr val="bg1"/>
                          </a:solidFill>
                          <a:latin typeface="Arial Rounded MT Bold" panose="020F0704030504030204" pitchFamily="34" charset="0"/>
                        </a:rPr>
                        <a:t> </a:t>
                      </a:r>
                      <a:r>
                        <a:rPr lang="en-US" sz="2800" b="1" dirty="0">
                          <a:solidFill>
                            <a:schemeClr val="bg1"/>
                          </a:solidFill>
                          <a:latin typeface="Arial" panose="020B0604020202020204" pitchFamily="34" charset="0"/>
                          <a:cs typeface="Arial" panose="020B0604020202020204" pitchFamily="34" charset="0"/>
                        </a:rPr>
                        <a:t>Increase access to appropriate level of support and care</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333715198"/>
                  </a:ext>
                </a:extLst>
              </a:tr>
              <a:tr h="894638">
                <a:tc>
                  <a:txBody>
                    <a:bodyPr/>
                    <a:lstStyle/>
                    <a:p>
                      <a:pPr algn="ctr"/>
                      <a:r>
                        <a:rPr lang="en-US" sz="2800" b="1" dirty="0">
                          <a:solidFill>
                            <a:schemeClr val="bg1"/>
                          </a:solidFill>
                          <a:latin typeface="Arial Rounded MT Bold" panose="020F0704030504030204" pitchFamily="34" charset="0"/>
                        </a:rPr>
                        <a:t>4</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800" b="1" dirty="0">
                          <a:solidFill>
                            <a:schemeClr val="bg1"/>
                          </a:solidFill>
                          <a:latin typeface="Arial" panose="020B0604020202020204" pitchFamily="34" charset="0"/>
                          <a:cs typeface="Arial" panose="020B0604020202020204" pitchFamily="34" charset="0"/>
                        </a:rPr>
                        <a:t>Increase purpose, belonging and social connectedness of individuals served</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64100893"/>
                  </a:ext>
                </a:extLst>
              </a:tr>
              <a:tr h="894638">
                <a:tc>
                  <a:txBody>
                    <a:bodyPr/>
                    <a:lstStyle/>
                    <a:p>
                      <a:pPr algn="ctr"/>
                      <a:r>
                        <a:rPr lang="en-US" sz="2800" b="1" dirty="0">
                          <a:solidFill>
                            <a:schemeClr val="bg1"/>
                          </a:solidFill>
                          <a:latin typeface="Arial Rounded MT Bold" panose="020F0704030504030204" pitchFamily="34" charset="0"/>
                        </a:rPr>
                        <a:t>5</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800" b="1" dirty="0">
                          <a:solidFill>
                            <a:schemeClr val="bg1"/>
                          </a:solidFill>
                          <a:latin typeface="Arial" panose="020B0604020202020204" pitchFamily="34" charset="0"/>
                          <a:cs typeface="Arial" panose="020B0604020202020204" pitchFamily="34" charset="0"/>
                        </a:rPr>
                        <a:t>Analyze and collect data to improve mental health needs assessment and service delivery </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38132127"/>
                  </a:ext>
                </a:extLst>
              </a:tr>
            </a:tbl>
          </a:graphicData>
        </a:graphic>
      </p:graphicFrame>
    </p:spTree>
    <p:custDataLst>
      <p:tags r:id="rId1"/>
    </p:custDataLst>
    <p:extLst>
      <p:ext uri="{BB962C8B-B14F-4D97-AF65-F5344CB8AC3E}">
        <p14:creationId xmlns:p14="http://schemas.microsoft.com/office/powerpoint/2010/main" val="38554174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cxnSp>
        <p:nvCxnSpPr>
          <p:cNvPr id="5" name="Straight Connector 4"/>
          <p:cNvCxnSpPr/>
          <p:nvPr/>
        </p:nvCxnSpPr>
        <p:spPr>
          <a:xfrm>
            <a:off x="2139835" y="721895"/>
            <a:ext cx="8232948" cy="0"/>
          </a:xfrm>
          <a:prstGeom prst="line">
            <a:avLst/>
          </a:prstGeom>
          <a:ln w="57150">
            <a:solidFill>
              <a:srgbClr val="7030A0"/>
            </a:solidFill>
          </a:ln>
        </p:spPr>
        <p:style>
          <a:lnRef idx="1">
            <a:schemeClr val="accent1"/>
          </a:lnRef>
          <a:fillRef idx="0">
            <a:schemeClr val="accent1"/>
          </a:fillRef>
          <a:effectRef idx="0">
            <a:schemeClr val="accent1"/>
          </a:effectRef>
          <a:fontRef idx="minor">
            <a:schemeClr val="tx1"/>
          </a:fontRef>
        </p:style>
      </p:cxnSp>
      <p:sp>
        <p:nvSpPr>
          <p:cNvPr id="6" name="Title 1"/>
          <p:cNvSpPr txBox="1">
            <a:spLocks/>
          </p:cNvSpPr>
          <p:nvPr/>
        </p:nvSpPr>
        <p:spPr>
          <a:xfrm>
            <a:off x="2139835" y="123181"/>
            <a:ext cx="8232948" cy="59871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600" b="1" dirty="0">
                <a:solidFill>
                  <a:schemeClr val="bg1"/>
                </a:solidFill>
                <a:latin typeface="Arial" panose="020B0604020202020204" pitchFamily="34" charset="0"/>
                <a:cs typeface="Arial" panose="020B0604020202020204" pitchFamily="34" charset="0"/>
              </a:rPr>
              <a:t>A4i User Experience Survey Results</a:t>
            </a:r>
          </a:p>
        </p:txBody>
      </p:sp>
      <p:graphicFrame>
        <p:nvGraphicFramePr>
          <p:cNvPr id="7" name="Chart 6"/>
          <p:cNvGraphicFramePr>
            <a:graphicFrameLocks/>
          </p:cNvGraphicFramePr>
          <p:nvPr>
            <p:extLst>
              <p:ext uri="{D42A27DB-BD31-4B8C-83A1-F6EECF244321}">
                <p14:modId xmlns:p14="http://schemas.microsoft.com/office/powerpoint/2010/main" val="3247495769"/>
              </p:ext>
            </p:extLst>
          </p:nvPr>
        </p:nvGraphicFramePr>
        <p:xfrm>
          <a:off x="202770" y="902368"/>
          <a:ext cx="11756619" cy="5808008"/>
        </p:xfrm>
        <a:graphic>
          <a:graphicData uri="http://schemas.openxmlformats.org/drawingml/2006/chart">
            <c:chart xmlns:c="http://schemas.openxmlformats.org/drawingml/2006/chart" xmlns:r="http://schemas.openxmlformats.org/officeDocument/2006/relationships" r:id="rId4"/>
          </a:graphicData>
        </a:graphic>
      </p:graphicFrame>
    </p:spTree>
    <p:custDataLst>
      <p:tags r:id="rId1"/>
    </p:custDataLst>
    <p:extLst>
      <p:ext uri="{BB962C8B-B14F-4D97-AF65-F5344CB8AC3E}">
        <p14:creationId xmlns:p14="http://schemas.microsoft.com/office/powerpoint/2010/main" val="24207249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cxnSp>
        <p:nvCxnSpPr>
          <p:cNvPr id="10" name="Straight Connector 9"/>
          <p:cNvCxnSpPr/>
          <p:nvPr/>
        </p:nvCxnSpPr>
        <p:spPr>
          <a:xfrm>
            <a:off x="2139835" y="721895"/>
            <a:ext cx="8232948" cy="0"/>
          </a:xfrm>
          <a:prstGeom prst="line">
            <a:avLst/>
          </a:prstGeom>
          <a:ln w="57150">
            <a:solidFill>
              <a:srgbClr val="7030A0"/>
            </a:solidFill>
          </a:ln>
        </p:spPr>
        <p:style>
          <a:lnRef idx="1">
            <a:schemeClr val="accent1"/>
          </a:lnRef>
          <a:fillRef idx="0">
            <a:schemeClr val="accent1"/>
          </a:fillRef>
          <a:effectRef idx="0">
            <a:schemeClr val="accent1"/>
          </a:effectRef>
          <a:fontRef idx="minor">
            <a:schemeClr val="tx1"/>
          </a:fontRef>
        </p:style>
      </p:cxnSp>
      <p:sp>
        <p:nvSpPr>
          <p:cNvPr id="12" name="Title 1"/>
          <p:cNvSpPr txBox="1">
            <a:spLocks/>
          </p:cNvSpPr>
          <p:nvPr/>
        </p:nvSpPr>
        <p:spPr>
          <a:xfrm>
            <a:off x="2139835" y="123181"/>
            <a:ext cx="8232948" cy="59871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600" b="1" dirty="0">
                <a:solidFill>
                  <a:schemeClr val="bg1"/>
                </a:solidFill>
                <a:latin typeface="Arial" panose="020B0604020202020204" pitchFamily="34" charset="0"/>
                <a:cs typeface="Arial" panose="020B0604020202020204" pitchFamily="34" charset="0"/>
              </a:rPr>
              <a:t>A4i User Experience Survey Results</a:t>
            </a:r>
          </a:p>
        </p:txBody>
      </p:sp>
      <p:graphicFrame>
        <p:nvGraphicFramePr>
          <p:cNvPr id="5" name="Chart 4"/>
          <p:cNvGraphicFramePr>
            <a:graphicFrameLocks/>
          </p:cNvGraphicFramePr>
          <p:nvPr>
            <p:extLst>
              <p:ext uri="{D42A27DB-BD31-4B8C-83A1-F6EECF244321}">
                <p14:modId xmlns:p14="http://schemas.microsoft.com/office/powerpoint/2010/main" val="410127363"/>
              </p:ext>
            </p:extLst>
          </p:nvPr>
        </p:nvGraphicFramePr>
        <p:xfrm>
          <a:off x="120887" y="926431"/>
          <a:ext cx="11925339" cy="5793491"/>
        </p:xfrm>
        <a:graphic>
          <a:graphicData uri="http://schemas.openxmlformats.org/drawingml/2006/chart">
            <c:chart xmlns:c="http://schemas.openxmlformats.org/drawingml/2006/chart" xmlns:r="http://schemas.openxmlformats.org/officeDocument/2006/relationships" r:id="rId4"/>
          </a:graphicData>
        </a:graphic>
      </p:graphicFrame>
    </p:spTree>
    <p:custDataLst>
      <p:tags r:id="rId1"/>
    </p:custDataLst>
    <p:extLst>
      <p:ext uri="{BB962C8B-B14F-4D97-AF65-F5344CB8AC3E}">
        <p14:creationId xmlns:p14="http://schemas.microsoft.com/office/powerpoint/2010/main" val="7585496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92505" y="151472"/>
            <a:ext cx="11851105" cy="1125277"/>
          </a:xfrm>
        </p:spPr>
        <p:txBody>
          <a:bodyPr>
            <a:noAutofit/>
          </a:bodyPr>
          <a:lstStyle/>
          <a:p>
            <a:pPr algn="ctr"/>
            <a:r>
              <a:rPr lang="en-US" sz="3600" b="1" dirty="0">
                <a:solidFill>
                  <a:schemeClr val="bg1"/>
                </a:solidFill>
                <a:latin typeface="Arial" panose="020B0604020202020204" pitchFamily="34" charset="0"/>
                <a:cs typeface="Arial" panose="020B0604020202020204" pitchFamily="34" charset="0"/>
              </a:rPr>
              <a:t>BASIS-24 Scale Results from Graduated Participants</a:t>
            </a:r>
            <a:br>
              <a:rPr lang="en-US" sz="3600" b="1" dirty="0">
                <a:solidFill>
                  <a:schemeClr val="bg1"/>
                </a:solidFill>
                <a:latin typeface="Arial" panose="020B0604020202020204" pitchFamily="34" charset="0"/>
                <a:cs typeface="Arial" panose="020B0604020202020204" pitchFamily="34" charset="0"/>
              </a:rPr>
            </a:br>
            <a:endParaRPr lang="en-US" sz="3600" b="1" dirty="0">
              <a:solidFill>
                <a:schemeClr val="bg1"/>
              </a:solidFill>
              <a:latin typeface="Arial" panose="020B0604020202020204" pitchFamily="34" charset="0"/>
              <a:cs typeface="Arial" panose="020B0604020202020204" pitchFamily="34" charset="0"/>
            </a:endParaRPr>
          </a:p>
        </p:txBody>
      </p:sp>
      <p:graphicFrame>
        <p:nvGraphicFramePr>
          <p:cNvPr id="9" name="Chart 8"/>
          <p:cNvGraphicFramePr>
            <a:graphicFrameLocks/>
          </p:cNvGraphicFramePr>
          <p:nvPr>
            <p:extLst>
              <p:ext uri="{D42A27DB-BD31-4B8C-83A1-F6EECF244321}">
                <p14:modId xmlns:p14="http://schemas.microsoft.com/office/powerpoint/2010/main" val="1401046162"/>
              </p:ext>
            </p:extLst>
          </p:nvPr>
        </p:nvGraphicFramePr>
        <p:xfrm>
          <a:off x="192505" y="962526"/>
          <a:ext cx="11851106" cy="5788229"/>
        </p:xfrm>
        <a:graphic>
          <a:graphicData uri="http://schemas.openxmlformats.org/drawingml/2006/chart">
            <c:chart xmlns:c="http://schemas.openxmlformats.org/drawingml/2006/chart" xmlns:r="http://schemas.openxmlformats.org/officeDocument/2006/relationships" r:id="rId4"/>
          </a:graphicData>
        </a:graphic>
      </p:graphicFrame>
      <p:cxnSp>
        <p:nvCxnSpPr>
          <p:cNvPr id="17" name="Straight Connector 16"/>
          <p:cNvCxnSpPr/>
          <p:nvPr/>
        </p:nvCxnSpPr>
        <p:spPr>
          <a:xfrm>
            <a:off x="328773" y="739739"/>
            <a:ext cx="11527605" cy="20549"/>
          </a:xfrm>
          <a:prstGeom prst="line">
            <a:avLst/>
          </a:prstGeom>
          <a:ln w="57150">
            <a:solidFill>
              <a:srgbClr val="391335"/>
            </a:solidFill>
          </a:ln>
        </p:spPr>
        <p:style>
          <a:lnRef idx="1">
            <a:schemeClr val="accent1"/>
          </a:lnRef>
          <a:fillRef idx="0">
            <a:schemeClr val="accent1"/>
          </a:fillRef>
          <a:effectRef idx="0">
            <a:schemeClr val="accent1"/>
          </a:effectRef>
          <a:fontRef idx="minor">
            <a:schemeClr val="tx1"/>
          </a:fontRef>
        </p:style>
      </p:cxnSp>
      <p:sp>
        <p:nvSpPr>
          <p:cNvPr id="4" name="TextBox 3"/>
          <p:cNvSpPr txBox="1"/>
          <p:nvPr/>
        </p:nvSpPr>
        <p:spPr>
          <a:xfrm>
            <a:off x="2494629" y="1015139"/>
            <a:ext cx="7687732" cy="523220"/>
          </a:xfrm>
          <a:prstGeom prst="rect">
            <a:avLst/>
          </a:prstGeom>
          <a:noFill/>
        </p:spPr>
        <p:txBody>
          <a:bodyPr wrap="square" rtlCol="0">
            <a:spAutoFit/>
          </a:bodyPr>
          <a:lstStyle/>
          <a:p>
            <a:r>
              <a:rPr lang="en-US" sz="2800" b="1" dirty="0">
                <a:latin typeface="Arial" panose="020B0604020202020204" pitchFamily="34" charset="0"/>
                <a:cs typeface="Arial" panose="020B0604020202020204" pitchFamily="34" charset="0"/>
              </a:rPr>
              <a:t>BASIS-24:Pre to Post Measurement (</a:t>
            </a:r>
            <a:r>
              <a:rPr lang="en-US" sz="2800" b="1" i="1" dirty="0">
                <a:latin typeface="Arial" panose="020B0604020202020204" pitchFamily="34" charset="0"/>
                <a:cs typeface="Arial" panose="020B0604020202020204" pitchFamily="34" charset="0"/>
              </a:rPr>
              <a:t>n </a:t>
            </a:r>
            <a:r>
              <a:rPr lang="en-US" sz="2800" b="1" dirty="0">
                <a:latin typeface="Arial" panose="020B0604020202020204" pitchFamily="34" charset="0"/>
                <a:cs typeface="Arial" panose="020B0604020202020204" pitchFamily="34" charset="0"/>
              </a:rPr>
              <a:t>= 50) </a:t>
            </a:r>
          </a:p>
        </p:txBody>
      </p:sp>
      <p:sp>
        <p:nvSpPr>
          <p:cNvPr id="7" name="TextBox 6"/>
          <p:cNvSpPr txBox="1"/>
          <p:nvPr/>
        </p:nvSpPr>
        <p:spPr>
          <a:xfrm>
            <a:off x="6338495" y="6006680"/>
            <a:ext cx="300789" cy="400110"/>
          </a:xfrm>
          <a:prstGeom prst="rect">
            <a:avLst/>
          </a:prstGeom>
          <a:noFill/>
        </p:spPr>
        <p:txBody>
          <a:bodyPr wrap="square" rtlCol="0">
            <a:spAutoFit/>
          </a:bodyPr>
          <a:lstStyle/>
          <a:p>
            <a:r>
              <a:rPr lang="en-US" sz="2000" dirty="0"/>
              <a:t>*</a:t>
            </a:r>
          </a:p>
        </p:txBody>
      </p:sp>
      <p:sp>
        <p:nvSpPr>
          <p:cNvPr id="8" name="Rectangle 7"/>
          <p:cNvSpPr/>
          <p:nvPr/>
        </p:nvSpPr>
        <p:spPr>
          <a:xfrm>
            <a:off x="1685336" y="6022069"/>
            <a:ext cx="300082" cy="369332"/>
          </a:xfrm>
          <a:prstGeom prst="rect">
            <a:avLst/>
          </a:prstGeom>
        </p:spPr>
        <p:txBody>
          <a:bodyPr wrap="square">
            <a:spAutoFit/>
          </a:bodyPr>
          <a:lstStyle/>
          <a:p>
            <a:r>
              <a:rPr lang="en-US" dirty="0"/>
              <a:t>*</a:t>
            </a:r>
          </a:p>
        </p:txBody>
      </p:sp>
      <p:sp>
        <p:nvSpPr>
          <p:cNvPr id="10" name="Rectangle 9"/>
          <p:cNvSpPr/>
          <p:nvPr/>
        </p:nvSpPr>
        <p:spPr>
          <a:xfrm>
            <a:off x="8192866" y="5787479"/>
            <a:ext cx="312906" cy="400110"/>
          </a:xfrm>
          <a:prstGeom prst="rect">
            <a:avLst/>
          </a:prstGeom>
        </p:spPr>
        <p:txBody>
          <a:bodyPr wrap="none">
            <a:spAutoFit/>
          </a:bodyPr>
          <a:lstStyle/>
          <a:p>
            <a:r>
              <a:rPr lang="en-US" sz="2000" dirty="0"/>
              <a:t>*</a:t>
            </a:r>
          </a:p>
        </p:txBody>
      </p:sp>
      <p:sp>
        <p:nvSpPr>
          <p:cNvPr id="12" name="Rectangle 11"/>
          <p:cNvSpPr/>
          <p:nvPr/>
        </p:nvSpPr>
        <p:spPr>
          <a:xfrm>
            <a:off x="11307541" y="5987534"/>
            <a:ext cx="312906" cy="400110"/>
          </a:xfrm>
          <a:prstGeom prst="rect">
            <a:avLst/>
          </a:prstGeom>
        </p:spPr>
        <p:txBody>
          <a:bodyPr wrap="none">
            <a:spAutoFit/>
          </a:bodyPr>
          <a:lstStyle/>
          <a:p>
            <a:r>
              <a:rPr lang="en-US" sz="2000" dirty="0"/>
              <a:t>*</a:t>
            </a:r>
          </a:p>
        </p:txBody>
      </p:sp>
      <p:sp>
        <p:nvSpPr>
          <p:cNvPr id="11" name="Rectangle 10"/>
          <p:cNvSpPr/>
          <p:nvPr/>
        </p:nvSpPr>
        <p:spPr>
          <a:xfrm>
            <a:off x="192505" y="6393701"/>
            <a:ext cx="4688399" cy="369332"/>
          </a:xfrm>
          <a:prstGeom prst="rect">
            <a:avLst/>
          </a:prstGeom>
        </p:spPr>
        <p:txBody>
          <a:bodyPr wrap="none">
            <a:spAutoFit/>
          </a:bodyPr>
          <a:lstStyle/>
          <a:p>
            <a:pPr fontAlgn="b"/>
            <a:r>
              <a:rPr lang="en-US" i="1" dirty="0">
                <a:solidFill>
                  <a:srgbClr val="893B81"/>
                </a:solidFill>
                <a:latin typeface="Arial Rounded MT Bold" panose="020F0704030504030204" pitchFamily="34" charset="0"/>
              </a:rPr>
              <a:t>* Statistically significant results (p&lt;=.05)</a:t>
            </a:r>
          </a:p>
        </p:txBody>
      </p:sp>
    </p:spTree>
    <p:custDataLst>
      <p:tags r:id="rId1"/>
    </p:custDataLst>
    <p:extLst>
      <p:ext uri="{BB962C8B-B14F-4D97-AF65-F5344CB8AC3E}">
        <p14:creationId xmlns:p14="http://schemas.microsoft.com/office/powerpoint/2010/main" val="8853271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Title 1"/>
          <p:cNvSpPr>
            <a:spLocks noGrp="1"/>
          </p:cNvSpPr>
          <p:nvPr>
            <p:ph type="title" idx="4294967295"/>
          </p:nvPr>
        </p:nvSpPr>
        <p:spPr>
          <a:xfrm>
            <a:off x="-221422" y="129728"/>
            <a:ext cx="12665780" cy="882650"/>
          </a:xfrm>
        </p:spPr>
        <p:txBody>
          <a:bodyPr>
            <a:noAutofit/>
          </a:bodyPr>
          <a:lstStyle/>
          <a:p>
            <a:pPr algn="ctr"/>
            <a:r>
              <a:rPr lang="en-US" sz="3300" b="1" dirty="0">
                <a:latin typeface="Arial" panose="020B0604020202020204" pitchFamily="34" charset="0"/>
                <a:cs typeface="Arial" panose="020B0604020202020204" pitchFamily="34" charset="0"/>
              </a:rPr>
              <a:t>Other Items Analyzed in A4i User Experience Survey Results</a:t>
            </a:r>
            <a:br>
              <a:rPr lang="en-US" sz="3300" b="1" dirty="0">
                <a:latin typeface="Arial" panose="020B0604020202020204" pitchFamily="34" charset="0"/>
                <a:cs typeface="Arial" panose="020B0604020202020204" pitchFamily="34" charset="0"/>
              </a:rPr>
            </a:br>
            <a:r>
              <a:rPr lang="en-US" sz="3300" b="1" dirty="0">
                <a:latin typeface="Arial" panose="020B0604020202020204" pitchFamily="34" charset="0"/>
                <a:cs typeface="Arial" panose="020B0604020202020204" pitchFamily="34" charset="0"/>
              </a:rPr>
              <a:t>Graduated Pilot Participants (</a:t>
            </a:r>
            <a:r>
              <a:rPr lang="en-US" sz="3300" b="1" i="1" dirty="0">
                <a:latin typeface="Arial" panose="020B0604020202020204" pitchFamily="34" charset="0"/>
                <a:cs typeface="Arial" panose="020B0604020202020204" pitchFamily="34" charset="0"/>
              </a:rPr>
              <a:t>n</a:t>
            </a:r>
            <a:r>
              <a:rPr lang="en-US" sz="3300" b="1" dirty="0">
                <a:latin typeface="Arial" panose="020B0604020202020204" pitchFamily="34" charset="0"/>
                <a:cs typeface="Arial" panose="020B0604020202020204" pitchFamily="34" charset="0"/>
              </a:rPr>
              <a:t> = 50)</a:t>
            </a:r>
          </a:p>
        </p:txBody>
      </p:sp>
      <p:cxnSp>
        <p:nvCxnSpPr>
          <p:cNvPr id="19" name="Straight Connector 18"/>
          <p:cNvCxnSpPr/>
          <p:nvPr/>
        </p:nvCxnSpPr>
        <p:spPr>
          <a:xfrm>
            <a:off x="25393" y="1108669"/>
            <a:ext cx="12093735" cy="6514"/>
          </a:xfrm>
          <a:prstGeom prst="line">
            <a:avLst/>
          </a:prstGeom>
          <a:ln w="57150">
            <a:solidFill>
              <a:srgbClr val="7030A0"/>
            </a:solidFill>
          </a:ln>
        </p:spPr>
        <p:style>
          <a:lnRef idx="1">
            <a:schemeClr val="accent1"/>
          </a:lnRef>
          <a:fillRef idx="0">
            <a:schemeClr val="accent1"/>
          </a:fillRef>
          <a:effectRef idx="0">
            <a:schemeClr val="accent1"/>
          </a:effectRef>
          <a:fontRef idx="minor">
            <a:schemeClr val="tx1"/>
          </a:fontRef>
        </p:style>
      </p:cxnSp>
      <p:sp>
        <p:nvSpPr>
          <p:cNvPr id="3" name="Rounded Rectangle 2"/>
          <p:cNvSpPr/>
          <p:nvPr/>
        </p:nvSpPr>
        <p:spPr>
          <a:xfrm>
            <a:off x="51884" y="2070615"/>
            <a:ext cx="3088667" cy="4696447"/>
          </a:xfrm>
          <a:prstGeom prst="roundRect">
            <a:avLst/>
          </a:prstGeom>
          <a:solidFill>
            <a:srgbClr val="39133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ounded Rectangle 8"/>
          <p:cNvSpPr/>
          <p:nvPr/>
        </p:nvSpPr>
        <p:spPr>
          <a:xfrm>
            <a:off x="3168574" y="2058081"/>
            <a:ext cx="2876580" cy="4708981"/>
          </a:xfrm>
          <a:prstGeom prst="round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marL="285750" indent="-285750" algn="ctr">
              <a:buFont typeface="Wingdings" panose="05000000000000000000" pitchFamily="2" charset="2"/>
              <a:buChar char="§"/>
            </a:pPr>
            <a:endParaRPr lang="en-US" sz="2000" dirty="0"/>
          </a:p>
        </p:txBody>
      </p:sp>
      <p:sp>
        <p:nvSpPr>
          <p:cNvPr id="10" name="Rounded Rectangle 9"/>
          <p:cNvSpPr/>
          <p:nvPr/>
        </p:nvSpPr>
        <p:spPr>
          <a:xfrm>
            <a:off x="9157232" y="2026109"/>
            <a:ext cx="2988084" cy="4751307"/>
          </a:xfrm>
          <a:prstGeom prst="roundRect">
            <a:avLst/>
          </a:prstGeom>
          <a:solidFill>
            <a:srgbClr val="7B921A"/>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285750" indent="-285750" algn="ctr">
              <a:buFont typeface="Wingdings" panose="05000000000000000000" pitchFamily="2" charset="2"/>
              <a:buChar char="§"/>
            </a:pPr>
            <a:endParaRPr lang="en-US" dirty="0"/>
          </a:p>
        </p:txBody>
      </p:sp>
      <p:sp>
        <p:nvSpPr>
          <p:cNvPr id="12" name="Rounded Rectangle 11"/>
          <p:cNvSpPr/>
          <p:nvPr/>
        </p:nvSpPr>
        <p:spPr>
          <a:xfrm>
            <a:off x="6072260" y="2058081"/>
            <a:ext cx="3028929" cy="4708981"/>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4" name="TextBox 3"/>
          <p:cNvSpPr txBox="1"/>
          <p:nvPr/>
        </p:nvSpPr>
        <p:spPr>
          <a:xfrm>
            <a:off x="24386" y="1175876"/>
            <a:ext cx="2998453" cy="954107"/>
          </a:xfrm>
          <a:prstGeom prst="rect">
            <a:avLst/>
          </a:prstGeom>
          <a:noFill/>
        </p:spPr>
        <p:txBody>
          <a:bodyPr wrap="square" rtlCol="0">
            <a:spAutoFit/>
          </a:bodyPr>
          <a:lstStyle/>
          <a:p>
            <a:pPr algn="ctr"/>
            <a:r>
              <a:rPr lang="en-US" sz="2800" b="1" dirty="0">
                <a:solidFill>
                  <a:schemeClr val="accent1"/>
                </a:solidFill>
                <a:latin typeface="Arial" panose="020B0604020202020204" pitchFamily="34" charset="0"/>
                <a:cs typeface="Arial" panose="020B0604020202020204" pitchFamily="34" charset="0"/>
              </a:rPr>
              <a:t>Content and Security</a:t>
            </a:r>
          </a:p>
        </p:txBody>
      </p:sp>
      <p:sp>
        <p:nvSpPr>
          <p:cNvPr id="5" name="TextBox 4"/>
          <p:cNvSpPr txBox="1"/>
          <p:nvPr/>
        </p:nvSpPr>
        <p:spPr>
          <a:xfrm>
            <a:off x="54787" y="2281114"/>
            <a:ext cx="3099775" cy="4524315"/>
          </a:xfrm>
          <a:prstGeom prst="rect">
            <a:avLst/>
          </a:prstGeom>
          <a:noFill/>
        </p:spPr>
        <p:txBody>
          <a:bodyPr wrap="square" rtlCol="0">
            <a:spAutoFit/>
          </a:bodyPr>
          <a:lstStyle/>
          <a:p>
            <a:pPr marL="342900" indent="-342900">
              <a:buFont typeface="Wingdings" panose="05000000000000000000" pitchFamily="2" charset="2"/>
              <a:buChar char="ü"/>
            </a:pPr>
            <a:r>
              <a:rPr lang="en-US" sz="2400" dirty="0">
                <a:solidFill>
                  <a:schemeClr val="bg1"/>
                </a:solidFill>
                <a:latin typeface="Arial" panose="020B0604020202020204" pitchFamily="34" charset="0"/>
                <a:cs typeface="Arial" panose="020B0604020202020204" pitchFamily="34" charset="0"/>
              </a:rPr>
              <a:t>76% trust A4i   with their personal information</a:t>
            </a:r>
          </a:p>
          <a:p>
            <a:pPr marL="285750" indent="-285750">
              <a:buFont typeface="Wingdings" panose="05000000000000000000" pitchFamily="2" charset="2"/>
              <a:buChar char="ü"/>
            </a:pPr>
            <a:endParaRPr lang="en-US" sz="1200" dirty="0">
              <a:solidFill>
                <a:schemeClr val="bg1"/>
              </a:solidFill>
              <a:latin typeface="Arial" panose="020B0604020202020204" pitchFamily="34" charset="0"/>
              <a:cs typeface="Arial" panose="020B0604020202020204" pitchFamily="34" charset="0"/>
            </a:endParaRPr>
          </a:p>
          <a:p>
            <a:pPr marL="342900" indent="-342900">
              <a:buFont typeface="Wingdings" panose="05000000000000000000" pitchFamily="2" charset="2"/>
              <a:buChar char="ü"/>
            </a:pPr>
            <a:r>
              <a:rPr lang="en-US" sz="2400" dirty="0">
                <a:solidFill>
                  <a:schemeClr val="bg1"/>
                </a:solidFill>
                <a:latin typeface="Arial" panose="020B0604020202020204" pitchFamily="34" charset="0"/>
                <a:cs typeface="Arial" panose="020B0604020202020204" pitchFamily="34" charset="0"/>
              </a:rPr>
              <a:t>88% felt the information on A4i is credible and trustworthy</a:t>
            </a:r>
          </a:p>
          <a:p>
            <a:pPr marL="285750" indent="-285750">
              <a:buFont typeface="Wingdings" panose="05000000000000000000" pitchFamily="2" charset="2"/>
              <a:buChar char="ü"/>
            </a:pPr>
            <a:endParaRPr lang="en-US" sz="1200" dirty="0">
              <a:solidFill>
                <a:schemeClr val="bg1"/>
              </a:solidFill>
              <a:latin typeface="Arial" panose="020B0604020202020204" pitchFamily="34" charset="0"/>
              <a:cs typeface="Arial" panose="020B0604020202020204" pitchFamily="34" charset="0"/>
            </a:endParaRPr>
          </a:p>
          <a:p>
            <a:pPr marL="342900" indent="-342900">
              <a:buFont typeface="Wingdings" panose="05000000000000000000" pitchFamily="2" charset="2"/>
              <a:buChar char="ü"/>
            </a:pPr>
            <a:r>
              <a:rPr lang="en-US" sz="2400" dirty="0">
                <a:solidFill>
                  <a:schemeClr val="bg1"/>
                </a:solidFill>
                <a:latin typeface="Arial" panose="020B0604020202020204" pitchFamily="34" charset="0"/>
                <a:cs typeface="Arial" panose="020B0604020202020204" pitchFamily="34" charset="0"/>
              </a:rPr>
              <a:t>96% felt that the content in A4i is appropriate for them</a:t>
            </a:r>
          </a:p>
        </p:txBody>
      </p:sp>
      <p:sp>
        <p:nvSpPr>
          <p:cNvPr id="17" name="TextBox 16"/>
          <p:cNvSpPr txBox="1"/>
          <p:nvPr/>
        </p:nvSpPr>
        <p:spPr>
          <a:xfrm>
            <a:off x="3142277" y="1142341"/>
            <a:ext cx="2691544" cy="954107"/>
          </a:xfrm>
          <a:prstGeom prst="rect">
            <a:avLst/>
          </a:prstGeom>
          <a:noFill/>
        </p:spPr>
        <p:txBody>
          <a:bodyPr wrap="square" rtlCol="0">
            <a:spAutoFit/>
          </a:bodyPr>
          <a:lstStyle/>
          <a:p>
            <a:pPr algn="ctr"/>
            <a:r>
              <a:rPr lang="en-US" sz="2800" b="1" dirty="0">
                <a:solidFill>
                  <a:schemeClr val="accent4"/>
                </a:solidFill>
                <a:latin typeface="Arial" panose="020B0604020202020204" pitchFamily="34" charset="0"/>
                <a:cs typeface="Arial" panose="020B0604020202020204" pitchFamily="34" charset="0"/>
              </a:rPr>
              <a:t>Costs of              Using A4i</a:t>
            </a:r>
          </a:p>
        </p:txBody>
      </p:sp>
      <p:sp>
        <p:nvSpPr>
          <p:cNvPr id="18" name="TextBox 17"/>
          <p:cNvSpPr txBox="1"/>
          <p:nvPr/>
        </p:nvSpPr>
        <p:spPr>
          <a:xfrm>
            <a:off x="3080239" y="2357378"/>
            <a:ext cx="2900390" cy="3970318"/>
          </a:xfrm>
          <a:prstGeom prst="rect">
            <a:avLst/>
          </a:prstGeom>
          <a:noFill/>
        </p:spPr>
        <p:txBody>
          <a:bodyPr wrap="square" rtlCol="0">
            <a:spAutoFit/>
          </a:bodyPr>
          <a:lstStyle/>
          <a:p>
            <a:pPr marL="342900" indent="-342900">
              <a:buFont typeface="Wingdings" panose="05000000000000000000" pitchFamily="2" charset="2"/>
              <a:buChar char="ü"/>
            </a:pPr>
            <a:r>
              <a:rPr lang="en-US" sz="2400" dirty="0">
                <a:solidFill>
                  <a:schemeClr val="bg1"/>
                </a:solidFill>
                <a:latin typeface="Arial" panose="020B0604020202020204" pitchFamily="34" charset="0"/>
                <a:cs typeface="Arial" panose="020B0604020202020204" pitchFamily="34" charset="0"/>
              </a:rPr>
              <a:t>94% felt they have the resources necessary to use A4i App</a:t>
            </a:r>
          </a:p>
          <a:p>
            <a:pPr marL="285750" indent="-285750">
              <a:buFont typeface="Wingdings" panose="05000000000000000000" pitchFamily="2" charset="2"/>
              <a:buChar char="ü"/>
            </a:pPr>
            <a:endParaRPr lang="en-US" sz="1200" dirty="0">
              <a:solidFill>
                <a:schemeClr val="bg1"/>
              </a:solidFill>
              <a:latin typeface="Arial" panose="020B0604020202020204" pitchFamily="34" charset="0"/>
              <a:cs typeface="Arial" panose="020B0604020202020204" pitchFamily="34" charset="0"/>
            </a:endParaRPr>
          </a:p>
          <a:p>
            <a:pPr marL="342900" indent="-342900">
              <a:buFont typeface="Wingdings" panose="05000000000000000000" pitchFamily="2" charset="2"/>
              <a:buChar char="ü"/>
            </a:pPr>
            <a:r>
              <a:rPr lang="en-US" sz="2400" dirty="0">
                <a:solidFill>
                  <a:schemeClr val="bg1"/>
                </a:solidFill>
                <a:latin typeface="Arial" panose="020B0604020202020204" pitchFamily="34" charset="0"/>
                <a:cs typeface="Arial" panose="020B0604020202020204" pitchFamily="34" charset="0"/>
              </a:rPr>
              <a:t>Only 16% felt concerned about the costs associated with using A4i App</a:t>
            </a:r>
          </a:p>
        </p:txBody>
      </p:sp>
      <p:sp>
        <p:nvSpPr>
          <p:cNvPr id="20" name="TextBox 19"/>
          <p:cNvSpPr txBox="1"/>
          <p:nvPr/>
        </p:nvSpPr>
        <p:spPr>
          <a:xfrm>
            <a:off x="9671835" y="1141682"/>
            <a:ext cx="1958879" cy="954107"/>
          </a:xfrm>
          <a:prstGeom prst="rect">
            <a:avLst/>
          </a:prstGeom>
          <a:noFill/>
        </p:spPr>
        <p:txBody>
          <a:bodyPr wrap="square" rtlCol="0">
            <a:spAutoFit/>
          </a:bodyPr>
          <a:lstStyle/>
          <a:p>
            <a:pPr algn="ctr"/>
            <a:r>
              <a:rPr lang="en-US" sz="2800" b="1" dirty="0">
                <a:solidFill>
                  <a:srgbClr val="7B921A"/>
                </a:solidFill>
                <a:latin typeface="Arial" panose="020B0604020202020204" pitchFamily="34" charset="0"/>
                <a:cs typeface="Arial" panose="020B0604020202020204" pitchFamily="34" charset="0"/>
              </a:rPr>
              <a:t>Notes Feature</a:t>
            </a:r>
          </a:p>
        </p:txBody>
      </p:sp>
      <p:sp>
        <p:nvSpPr>
          <p:cNvPr id="22" name="TextBox 21"/>
          <p:cNvSpPr txBox="1"/>
          <p:nvPr/>
        </p:nvSpPr>
        <p:spPr>
          <a:xfrm>
            <a:off x="9274946" y="2281113"/>
            <a:ext cx="2752658" cy="4339650"/>
          </a:xfrm>
          <a:prstGeom prst="rect">
            <a:avLst/>
          </a:prstGeom>
          <a:noFill/>
        </p:spPr>
        <p:txBody>
          <a:bodyPr wrap="square" rtlCol="0">
            <a:spAutoFit/>
          </a:bodyPr>
          <a:lstStyle/>
          <a:p>
            <a:pPr marL="342900" indent="-342900">
              <a:buFont typeface="Wingdings" panose="05000000000000000000" pitchFamily="2" charset="2"/>
              <a:buChar char="ü"/>
            </a:pPr>
            <a:r>
              <a:rPr lang="en-US" sz="2400" dirty="0">
                <a:solidFill>
                  <a:schemeClr val="bg1"/>
                </a:solidFill>
                <a:latin typeface="Arial" panose="020B0604020202020204" pitchFamily="34" charset="0"/>
                <a:cs typeface="Arial" panose="020B0604020202020204" pitchFamily="34" charset="0"/>
              </a:rPr>
              <a:t>82% felt the Notes feature on the A4i App was easy to use</a:t>
            </a:r>
          </a:p>
          <a:p>
            <a:pPr marL="285750" indent="-285750">
              <a:buFont typeface="Wingdings" panose="05000000000000000000" pitchFamily="2" charset="2"/>
              <a:buChar char="ü"/>
            </a:pPr>
            <a:endParaRPr lang="en-US" sz="1200" dirty="0">
              <a:solidFill>
                <a:schemeClr val="bg1"/>
              </a:solidFill>
              <a:latin typeface="Arial" panose="020B0604020202020204" pitchFamily="34" charset="0"/>
              <a:cs typeface="Arial" panose="020B0604020202020204" pitchFamily="34" charset="0"/>
            </a:endParaRPr>
          </a:p>
          <a:p>
            <a:pPr marL="342900" indent="-342900">
              <a:buFont typeface="Wingdings" panose="05000000000000000000" pitchFamily="2" charset="2"/>
              <a:buChar char="ü"/>
            </a:pPr>
            <a:r>
              <a:rPr lang="en-US" sz="2400" dirty="0">
                <a:solidFill>
                  <a:schemeClr val="bg1"/>
                </a:solidFill>
                <a:latin typeface="Arial" panose="020B0604020202020204" pitchFamily="34" charset="0"/>
                <a:cs typeface="Arial" panose="020B0604020202020204" pitchFamily="34" charset="0"/>
              </a:rPr>
              <a:t>Only 50% used the Notes feature often, while 30% felt neutral about using the Notes feature</a:t>
            </a:r>
          </a:p>
        </p:txBody>
      </p:sp>
      <p:sp>
        <p:nvSpPr>
          <p:cNvPr id="23" name="TextBox 22"/>
          <p:cNvSpPr txBox="1"/>
          <p:nvPr/>
        </p:nvSpPr>
        <p:spPr>
          <a:xfrm>
            <a:off x="6289670" y="1175875"/>
            <a:ext cx="2505529" cy="954107"/>
          </a:xfrm>
          <a:prstGeom prst="rect">
            <a:avLst/>
          </a:prstGeom>
          <a:noFill/>
        </p:spPr>
        <p:txBody>
          <a:bodyPr wrap="square" rtlCol="0">
            <a:spAutoFit/>
          </a:bodyPr>
          <a:lstStyle/>
          <a:p>
            <a:pPr algn="ctr"/>
            <a:r>
              <a:rPr lang="en-US" sz="2800" b="1" dirty="0">
                <a:solidFill>
                  <a:srgbClr val="002060"/>
                </a:solidFill>
                <a:latin typeface="Arial" panose="020B0604020202020204" pitchFamily="34" charset="0"/>
                <a:cs typeface="Arial" panose="020B0604020202020204" pitchFamily="34" charset="0"/>
              </a:rPr>
              <a:t>Culture and Values</a:t>
            </a:r>
          </a:p>
        </p:txBody>
      </p:sp>
      <p:sp>
        <p:nvSpPr>
          <p:cNvPr id="24" name="TextBox 23"/>
          <p:cNvSpPr txBox="1"/>
          <p:nvPr/>
        </p:nvSpPr>
        <p:spPr>
          <a:xfrm>
            <a:off x="6210275" y="2096448"/>
            <a:ext cx="2801223" cy="4708981"/>
          </a:xfrm>
          <a:prstGeom prst="rect">
            <a:avLst/>
          </a:prstGeom>
          <a:noFill/>
        </p:spPr>
        <p:txBody>
          <a:bodyPr wrap="square" rtlCol="0">
            <a:spAutoFit/>
          </a:bodyPr>
          <a:lstStyle/>
          <a:p>
            <a:pPr marL="342900" indent="-342900">
              <a:buFont typeface="Wingdings" panose="05000000000000000000" pitchFamily="2" charset="2"/>
              <a:buChar char="ü"/>
            </a:pPr>
            <a:r>
              <a:rPr lang="en-US" sz="2400" dirty="0">
                <a:solidFill>
                  <a:schemeClr val="bg1"/>
                </a:solidFill>
                <a:latin typeface="Arial" panose="020B0604020202020204" pitchFamily="34" charset="0"/>
                <a:cs typeface="Arial" panose="020B0604020202020204" pitchFamily="34" charset="0"/>
              </a:rPr>
              <a:t>88% A4i values and respects cultural differences</a:t>
            </a:r>
          </a:p>
          <a:p>
            <a:pPr marL="285750" indent="-285750">
              <a:buFont typeface="Wingdings" panose="05000000000000000000" pitchFamily="2" charset="2"/>
              <a:buChar char="ü"/>
            </a:pPr>
            <a:endParaRPr lang="en-US" sz="1200" dirty="0">
              <a:solidFill>
                <a:schemeClr val="bg1"/>
              </a:solidFill>
              <a:latin typeface="Arial" panose="020B0604020202020204" pitchFamily="34" charset="0"/>
              <a:cs typeface="Arial" panose="020B0604020202020204" pitchFamily="34" charset="0"/>
            </a:endParaRPr>
          </a:p>
          <a:p>
            <a:pPr marL="342900" indent="-342900">
              <a:buFont typeface="Wingdings" panose="05000000000000000000" pitchFamily="2" charset="2"/>
              <a:buChar char="ü"/>
            </a:pPr>
            <a:r>
              <a:rPr lang="en-US" sz="2400" dirty="0">
                <a:solidFill>
                  <a:schemeClr val="bg1"/>
                </a:solidFill>
                <a:latin typeface="Arial" panose="020B0604020202020204" pitchFamily="34" charset="0"/>
                <a:cs typeface="Arial" panose="020B0604020202020204" pitchFamily="34" charset="0"/>
              </a:rPr>
              <a:t>Only 40.8% felt that A4i demonstrates knowledge about their culture, while 44.9% felt neutral</a:t>
            </a:r>
          </a:p>
        </p:txBody>
      </p:sp>
    </p:spTree>
    <p:custDataLst>
      <p:tags r:id="rId1"/>
    </p:custDataLst>
    <p:extLst>
      <p:ext uri="{BB962C8B-B14F-4D97-AF65-F5344CB8AC3E}">
        <p14:creationId xmlns:p14="http://schemas.microsoft.com/office/powerpoint/2010/main" val="40944703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6" name="Title 5"/>
          <p:cNvSpPr>
            <a:spLocks noGrp="1"/>
          </p:cNvSpPr>
          <p:nvPr>
            <p:ph type="title" idx="4294967295"/>
          </p:nvPr>
        </p:nvSpPr>
        <p:spPr>
          <a:xfrm>
            <a:off x="2725188" y="563260"/>
            <a:ext cx="6511089" cy="625327"/>
          </a:xfrm>
        </p:spPr>
        <p:txBody>
          <a:bodyPr>
            <a:normAutofit fontScale="90000"/>
          </a:bodyPr>
          <a:lstStyle/>
          <a:p>
            <a:pPr algn="ctr"/>
            <a:r>
              <a:rPr lang="en-US" sz="4000" b="1" dirty="0">
                <a:solidFill>
                  <a:schemeClr val="bg1"/>
                </a:solidFill>
                <a:latin typeface="Arial" panose="020B0604020202020204" pitchFamily="34" charset="0"/>
                <a:cs typeface="Arial" panose="020B0604020202020204" pitchFamily="34" charset="0"/>
              </a:rPr>
              <a:t>Feedback from Participants</a:t>
            </a:r>
          </a:p>
        </p:txBody>
      </p:sp>
      <p:sp>
        <p:nvSpPr>
          <p:cNvPr id="12" name="Control 3"/>
          <p:cNvSpPr>
            <a:spLocks noChangeArrowheads="1" noChangeShapeType="1"/>
          </p:cNvSpPr>
          <p:nvPr/>
        </p:nvSpPr>
        <p:spPr bwMode="auto">
          <a:xfrm>
            <a:off x="5497513" y="9602788"/>
            <a:ext cx="5322887" cy="925512"/>
          </a:xfrm>
          <a:prstGeom prst="rect">
            <a:avLst/>
          </a:prstGeom>
          <a:noFill/>
          <a:ln>
            <a:noFill/>
          </a:ln>
          <a:effectLst/>
          <a:extLst>
            <a:ext uri="{91240B29-F687-4F45-9708-019B960494DF}">
              <a14:hiddenLine xmlns:a14="http://schemas.microsoft.com/office/drawing/2010/main" w="25400">
                <a:noFill/>
                <a:miter lim="800000"/>
                <a:headEnd/>
                <a:tailEnd/>
              </a14:hiddenLine>
            </a:ext>
            <a:ext uri="{AF507438-7753-43E0-B8FC-AC1667EBCBE1}">
              <a14:hiddenEffects xmlns:a14="http://schemas.microsoft.com/office/drawing/2010/main">
                <a:effectLst>
                  <a:outerShdw dist="35921" dir="2700000" algn="ctr" rotWithShape="0">
                    <a:srgbClr val="F48521"/>
                  </a:outerShdw>
                </a:effectLst>
              </a14:hiddenEffects>
            </a:ext>
          </a:extLst>
        </p:spPr>
        <p:txBody>
          <a:bodyPr vert="horz" wrap="square" lIns="0" tIns="0" rIns="0" bIns="0" numCol="1" anchor="t" anchorCtr="0" compatLnSpc="1">
            <a:prstTxWarp prst="textNoShape">
              <a:avLst/>
            </a:prstTxWarp>
          </a:bodyPr>
          <a:lstStyle/>
          <a:p>
            <a:endParaRPr lang="en-US"/>
          </a:p>
        </p:txBody>
      </p:sp>
      <p:cxnSp>
        <p:nvCxnSpPr>
          <p:cNvPr id="4" name="Straight Connector 3"/>
          <p:cNvCxnSpPr/>
          <p:nvPr/>
        </p:nvCxnSpPr>
        <p:spPr>
          <a:xfrm>
            <a:off x="2745428" y="1167925"/>
            <a:ext cx="6470608" cy="0"/>
          </a:xfrm>
          <a:prstGeom prst="line">
            <a:avLst/>
          </a:prstGeom>
          <a:ln w="57150" cmpd="sng">
            <a:solidFill>
              <a:srgbClr val="BCD631"/>
            </a:solidFill>
          </a:ln>
        </p:spPr>
        <p:style>
          <a:lnRef idx="1">
            <a:schemeClr val="accent4"/>
          </a:lnRef>
          <a:fillRef idx="0">
            <a:schemeClr val="accent4"/>
          </a:fillRef>
          <a:effectRef idx="0">
            <a:schemeClr val="accent4"/>
          </a:effectRef>
          <a:fontRef idx="minor">
            <a:schemeClr val="tx1"/>
          </a:fontRef>
        </p:style>
      </p:cxnSp>
      <p:sp>
        <p:nvSpPr>
          <p:cNvPr id="3" name="Rectangle 2"/>
          <p:cNvSpPr/>
          <p:nvPr/>
        </p:nvSpPr>
        <p:spPr>
          <a:xfrm>
            <a:off x="114505" y="1757960"/>
            <a:ext cx="9390567" cy="2068195"/>
          </a:xfrm>
          <a:prstGeom prst="rect">
            <a:avLst/>
          </a:prstGeom>
        </p:spPr>
        <p:txBody>
          <a:bodyPr wrap="square">
            <a:spAutoFit/>
          </a:bodyPr>
          <a:lstStyle/>
          <a:p>
            <a:pPr marL="342900" marR="0" lvl="0" indent="-342900">
              <a:lnSpc>
                <a:spcPct val="107000"/>
              </a:lnSpc>
              <a:spcBef>
                <a:spcPts val="0"/>
              </a:spcBef>
              <a:spcAft>
                <a:spcPts val="800"/>
              </a:spcAft>
              <a:buFont typeface="Calibri" panose="020F0502020204030204" pitchFamily="34" charset="0"/>
              <a:buChar char="-"/>
            </a:pPr>
            <a:r>
              <a:rPr lang="en-US" sz="2400" b="1" dirty="0">
                <a:solidFill>
                  <a:schemeClr val="bg1"/>
                </a:solidFill>
                <a:latin typeface="Arial" panose="020B0604020202020204" pitchFamily="34" charset="0"/>
                <a:ea typeface="Calibri" panose="020F0502020204030204" pitchFamily="34" charset="0"/>
                <a:cs typeface="Arial" panose="020B0604020202020204" pitchFamily="34" charset="0"/>
              </a:rPr>
              <a:t>“It reminds me of a mental health Facebook, kind of. It's cool because everybody who's on this app has some mental health challenges, and we're here to see that people are doing good. It makes me feel better about myself knowing that if they can get through it, I can too.”</a:t>
            </a:r>
          </a:p>
        </p:txBody>
      </p:sp>
      <p:sp>
        <p:nvSpPr>
          <p:cNvPr id="5" name="Rectangle 4"/>
          <p:cNvSpPr/>
          <p:nvPr/>
        </p:nvSpPr>
        <p:spPr>
          <a:xfrm>
            <a:off x="3378820" y="4462843"/>
            <a:ext cx="8491529" cy="1569660"/>
          </a:xfrm>
          <a:prstGeom prst="rect">
            <a:avLst/>
          </a:prstGeom>
        </p:spPr>
        <p:txBody>
          <a:bodyPr wrap="square">
            <a:spAutoFit/>
          </a:bodyPr>
          <a:lstStyle/>
          <a:p>
            <a:r>
              <a:rPr lang="en-US" sz="2400" b="1" dirty="0">
                <a:solidFill>
                  <a:schemeClr val="bg1"/>
                </a:solidFill>
                <a:latin typeface="Arial" panose="020B0604020202020204" pitchFamily="34" charset="0"/>
                <a:ea typeface="Calibri" panose="020F0502020204030204" pitchFamily="34" charset="0"/>
                <a:cs typeface="Arial" panose="020B0604020202020204" pitchFamily="34" charset="0"/>
              </a:rPr>
              <a:t>“I really like this feature.  It's very helpful and accurate.  I use it about four times a day.  I wasn't sure what was real and what was not.  I try it different times of the day on different things I've wondered about”</a:t>
            </a:r>
            <a:endParaRPr lang="en-US" sz="2400" b="1" dirty="0">
              <a:solidFill>
                <a:schemeClr val="bg1"/>
              </a:solidFill>
              <a:latin typeface="Arial" panose="020B0604020202020204" pitchFamily="34" charset="0"/>
              <a:cs typeface="Arial" panose="020B0604020202020204" pitchFamily="34" charset="0"/>
            </a:endParaRPr>
          </a:p>
        </p:txBody>
      </p:sp>
      <p:sp>
        <p:nvSpPr>
          <p:cNvPr id="7" name="TextBox 6"/>
          <p:cNvSpPr txBox="1"/>
          <p:nvPr/>
        </p:nvSpPr>
        <p:spPr>
          <a:xfrm>
            <a:off x="881300" y="1437373"/>
            <a:ext cx="2497520" cy="369332"/>
          </a:xfrm>
          <a:prstGeom prst="rect">
            <a:avLst/>
          </a:prstGeom>
          <a:solidFill>
            <a:schemeClr val="bg1">
              <a:lumMod val="95000"/>
            </a:schemeClr>
          </a:solidFill>
        </p:spPr>
        <p:txBody>
          <a:bodyPr wrap="square" rtlCol="0">
            <a:spAutoFit/>
          </a:bodyPr>
          <a:lstStyle/>
          <a:p>
            <a:r>
              <a:rPr lang="en-US" dirty="0"/>
              <a:t>NEWSFEED COMMENT</a:t>
            </a:r>
          </a:p>
        </p:txBody>
      </p:sp>
      <p:sp>
        <p:nvSpPr>
          <p:cNvPr id="11" name="TextBox 10"/>
          <p:cNvSpPr txBox="1"/>
          <p:nvPr/>
        </p:nvSpPr>
        <p:spPr>
          <a:xfrm>
            <a:off x="8310985" y="4070813"/>
            <a:ext cx="2096429" cy="369332"/>
          </a:xfrm>
          <a:prstGeom prst="rect">
            <a:avLst/>
          </a:prstGeom>
          <a:solidFill>
            <a:schemeClr val="bg1">
              <a:lumMod val="95000"/>
            </a:schemeClr>
          </a:solidFill>
        </p:spPr>
        <p:txBody>
          <a:bodyPr wrap="square" rtlCol="0">
            <a:spAutoFit/>
          </a:bodyPr>
          <a:lstStyle/>
          <a:p>
            <a:r>
              <a:rPr lang="en-US" dirty="0"/>
              <a:t>SOUND DETECTOR</a:t>
            </a:r>
          </a:p>
        </p:txBody>
      </p:sp>
      <p:pic>
        <p:nvPicPr>
          <p:cNvPr id="9" name="Picture 8"/>
          <p:cNvPicPr>
            <a:picLocks noChangeAspect="1"/>
          </p:cNvPicPr>
          <p:nvPr/>
        </p:nvPicPr>
        <p:blipFill>
          <a:blip r:embed="rId4"/>
          <a:stretch>
            <a:fillRect/>
          </a:stretch>
        </p:blipFill>
        <p:spPr>
          <a:xfrm>
            <a:off x="9505072" y="619214"/>
            <a:ext cx="2491356" cy="1418844"/>
          </a:xfrm>
          <a:prstGeom prst="rect">
            <a:avLst/>
          </a:prstGeom>
        </p:spPr>
      </p:pic>
      <p:pic>
        <p:nvPicPr>
          <p:cNvPr id="10" name="Picture 9" descr="D:\01_Offical Projects\MemoText\Memotext_Mobile_Sceen\drive-download-20220316T035258Z-001\A4i\square.png">
            <a:extLst>
              <a:ext uri="{FF2B5EF4-FFF2-40B4-BE49-F238E27FC236}">
                <a16:creationId xmlns:a16="http://schemas.microsoft.com/office/drawing/2014/main" id="{9F862CDE-DB0E-47E4-A88A-A166159954CC}"/>
              </a:ext>
            </a:extLst>
          </p:cNvPr>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670111" y="4255479"/>
            <a:ext cx="2095558" cy="2095558"/>
          </a:xfrm>
          <a:prstGeom prst="rect">
            <a:avLst/>
          </a:prstGeom>
          <a:noFill/>
        </p:spPr>
      </p:pic>
    </p:spTree>
    <p:custDataLst>
      <p:tags r:id="rId1"/>
    </p:custDataLst>
    <p:extLst>
      <p:ext uri="{BB962C8B-B14F-4D97-AF65-F5344CB8AC3E}">
        <p14:creationId xmlns:p14="http://schemas.microsoft.com/office/powerpoint/2010/main" val="2993715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6" name="Title 5"/>
          <p:cNvSpPr>
            <a:spLocks noGrp="1"/>
          </p:cNvSpPr>
          <p:nvPr>
            <p:ph type="title" idx="4294967295"/>
          </p:nvPr>
        </p:nvSpPr>
        <p:spPr>
          <a:xfrm>
            <a:off x="3480799" y="457823"/>
            <a:ext cx="5691188" cy="660400"/>
          </a:xfrm>
          <a:solidFill>
            <a:srgbClr val="7030A0"/>
          </a:solidFill>
        </p:spPr>
        <p:style>
          <a:lnRef idx="0">
            <a:schemeClr val="accent1"/>
          </a:lnRef>
          <a:fillRef idx="3">
            <a:schemeClr val="accent1"/>
          </a:fillRef>
          <a:effectRef idx="3">
            <a:schemeClr val="accent1"/>
          </a:effectRef>
          <a:fontRef idx="minor">
            <a:schemeClr val="lt1"/>
          </a:fontRef>
        </p:style>
        <p:txBody>
          <a:bodyPr>
            <a:normAutofit/>
          </a:bodyPr>
          <a:lstStyle/>
          <a:p>
            <a:pPr algn="ctr"/>
            <a:r>
              <a:rPr lang="en-US" sz="3600" b="1" dirty="0">
                <a:solidFill>
                  <a:schemeClr val="bg1"/>
                </a:solidFill>
                <a:latin typeface="Arial" panose="020B0604020202020204" pitchFamily="34" charset="0"/>
                <a:cs typeface="Arial" panose="020B0604020202020204" pitchFamily="34" charset="0"/>
              </a:rPr>
              <a:t>Program Evaluation</a:t>
            </a:r>
          </a:p>
        </p:txBody>
      </p:sp>
      <p:sp>
        <p:nvSpPr>
          <p:cNvPr id="11" name="TextBox 10"/>
          <p:cNvSpPr txBox="1"/>
          <p:nvPr/>
        </p:nvSpPr>
        <p:spPr>
          <a:xfrm>
            <a:off x="368120" y="1358861"/>
            <a:ext cx="11546107" cy="4708981"/>
          </a:xfrm>
          <a:prstGeom prst="rect">
            <a:avLst/>
          </a:prstGeom>
          <a:noFill/>
        </p:spPr>
        <p:txBody>
          <a:bodyPr wrap="square" rtlCol="0">
            <a:spAutoFit/>
          </a:bodyPr>
          <a:lstStyle/>
          <a:p>
            <a:r>
              <a:rPr lang="en-US" sz="2800" b="1" dirty="0" err="1">
                <a:solidFill>
                  <a:schemeClr val="bg1"/>
                </a:solidFill>
                <a:latin typeface="Arial" panose="020B0604020202020204" pitchFamily="34" charset="0"/>
                <a:cs typeface="Arial" panose="020B0604020202020204" pitchFamily="34" charset="0"/>
              </a:rPr>
              <a:t>Help@Hand</a:t>
            </a:r>
            <a:r>
              <a:rPr lang="en-US" sz="2800" b="1" dirty="0">
                <a:solidFill>
                  <a:schemeClr val="bg1"/>
                </a:solidFill>
                <a:latin typeface="Arial" panose="020B0604020202020204" pitchFamily="34" charset="0"/>
                <a:cs typeface="Arial" panose="020B0604020202020204" pitchFamily="34" charset="0"/>
              </a:rPr>
              <a:t> Innovation projects require Data Collection and Program Evaluation:</a:t>
            </a:r>
          </a:p>
          <a:p>
            <a:endParaRPr lang="en-US" sz="1200" dirty="0">
              <a:solidFill>
                <a:schemeClr val="bg1"/>
              </a:solidFill>
              <a:latin typeface="Arial Rounded MT Bold" panose="020F0704030504030204" pitchFamily="34" charset="0"/>
              <a:cs typeface="Arial" panose="020B0604020202020204" pitchFamily="34" charset="0"/>
            </a:endParaRPr>
          </a:p>
          <a:p>
            <a:pPr marL="342900" indent="-342900">
              <a:buFont typeface="Wingdings" panose="05000000000000000000" pitchFamily="2" charset="2"/>
              <a:buChar char="§"/>
            </a:pPr>
            <a:r>
              <a:rPr lang="en-US" sz="2800" b="1" dirty="0">
                <a:solidFill>
                  <a:schemeClr val="bg1"/>
                </a:solidFill>
                <a:latin typeface="Arial" panose="020B0604020202020204" pitchFamily="34" charset="0"/>
                <a:cs typeface="Arial" panose="020B0604020202020204" pitchFamily="34" charset="0"/>
              </a:rPr>
              <a:t>Feasibility of using A4i in community mental health clinics</a:t>
            </a:r>
          </a:p>
          <a:p>
            <a:pPr marL="342900" indent="-342900">
              <a:buFont typeface="Wingdings" panose="05000000000000000000" pitchFamily="2" charset="2"/>
              <a:buChar char="§"/>
            </a:pPr>
            <a:endParaRPr lang="en-US" sz="1200" b="1" dirty="0">
              <a:solidFill>
                <a:schemeClr val="bg1"/>
              </a:solidFill>
              <a:latin typeface="Arial" panose="020B0604020202020204" pitchFamily="34" charset="0"/>
              <a:cs typeface="Arial" panose="020B0604020202020204" pitchFamily="34" charset="0"/>
            </a:endParaRPr>
          </a:p>
          <a:p>
            <a:pPr marL="342900" indent="-342900">
              <a:buFont typeface="Wingdings" panose="05000000000000000000" pitchFamily="2" charset="2"/>
              <a:buChar char="§"/>
            </a:pPr>
            <a:r>
              <a:rPr lang="en-US" sz="2800" b="1" dirty="0">
                <a:solidFill>
                  <a:schemeClr val="bg1"/>
                </a:solidFill>
                <a:latin typeface="Arial" panose="020B0604020202020204" pitchFamily="34" charset="0"/>
                <a:cs typeface="Arial" panose="020B0604020202020204" pitchFamily="34" charset="0"/>
              </a:rPr>
              <a:t>Consumer utilization and benefits from using A4i</a:t>
            </a:r>
          </a:p>
          <a:p>
            <a:pPr marL="342900" indent="-342900">
              <a:buFont typeface="Wingdings" panose="05000000000000000000" pitchFamily="2" charset="2"/>
              <a:buChar char="§"/>
            </a:pPr>
            <a:endParaRPr lang="en-US" sz="1200" dirty="0">
              <a:solidFill>
                <a:schemeClr val="bg1"/>
              </a:solidFill>
              <a:latin typeface="Arial Rounded MT Bold" panose="020F0704030504030204" pitchFamily="34" charset="0"/>
              <a:cs typeface="Arial" panose="020B0604020202020204" pitchFamily="34" charset="0"/>
            </a:endParaRPr>
          </a:p>
          <a:p>
            <a:pPr marL="342900" indent="-342900">
              <a:buFont typeface="Wingdings" panose="05000000000000000000" pitchFamily="2" charset="2"/>
              <a:buChar char="§"/>
            </a:pPr>
            <a:r>
              <a:rPr lang="en-US" sz="2800" b="1" dirty="0">
                <a:solidFill>
                  <a:schemeClr val="bg1"/>
                </a:solidFill>
                <a:latin typeface="Arial" panose="020B0604020202020204" pitchFamily="34" charset="0"/>
                <a:cs typeface="Arial" panose="020B0604020202020204" pitchFamily="34" charset="0"/>
              </a:rPr>
              <a:t>Sharing lessons learned and recommendations on continuing A4i use beyond the pilot initiative. </a:t>
            </a:r>
          </a:p>
          <a:p>
            <a:endParaRPr lang="en-US" sz="2400" dirty="0">
              <a:solidFill>
                <a:schemeClr val="bg1"/>
              </a:solidFill>
              <a:latin typeface="Arial" panose="020B0604020202020204" pitchFamily="34" charset="0"/>
              <a:cs typeface="Arial" panose="020B0604020202020204" pitchFamily="34" charset="0"/>
            </a:endParaRPr>
          </a:p>
          <a:p>
            <a:r>
              <a:rPr lang="en-US" sz="2400" i="1" dirty="0">
                <a:solidFill>
                  <a:schemeClr val="bg1"/>
                </a:solidFill>
                <a:latin typeface="Arial" panose="020B0604020202020204" pitchFamily="34" charset="0"/>
                <a:cs typeface="Arial" panose="020B0604020202020204" pitchFamily="34" charset="0"/>
              </a:rPr>
              <a:t>The questions on the Program Evaluation are focused on process data and impacts for users.  Basic process data includes the overall use of A4i, while its impacts are focused on perceived usefulness, efficacy and effectiveness off the A4i app.</a:t>
            </a:r>
            <a:endParaRPr lang="en-US" sz="2400" i="1" dirty="0">
              <a:solidFill>
                <a:srgbClr val="FF0000"/>
              </a:solidFill>
              <a:latin typeface="Arial" panose="020B0604020202020204" pitchFamily="34" charset="0"/>
              <a:cs typeface="Arial" panose="020B0604020202020204" pitchFamily="34" charset="0"/>
            </a:endParaRPr>
          </a:p>
        </p:txBody>
      </p:sp>
    </p:spTree>
    <p:custDataLst>
      <p:tags r:id="rId1"/>
    </p:custDataLst>
    <p:extLst>
      <p:ext uri="{BB962C8B-B14F-4D97-AF65-F5344CB8AC3E}">
        <p14:creationId xmlns:p14="http://schemas.microsoft.com/office/powerpoint/2010/main" val="14212584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itle 5"/>
          <p:cNvSpPr txBox="1">
            <a:spLocks/>
          </p:cNvSpPr>
          <p:nvPr/>
        </p:nvSpPr>
        <p:spPr>
          <a:xfrm>
            <a:off x="2713655" y="435781"/>
            <a:ext cx="6699890" cy="597186"/>
          </a:xfrm>
          <a:prstGeom prst="rect">
            <a:avLst/>
          </a:prstGeom>
          <a:solidFill>
            <a:srgbClr val="7030A0"/>
          </a:solidFill>
          <a:ln>
            <a:noFill/>
          </a:ln>
        </p:spPr>
        <p:style>
          <a:lnRef idx="0">
            <a:scrgbClr r="0" g="0" b="0"/>
          </a:lnRef>
          <a:fillRef idx="0">
            <a:scrgbClr r="0" g="0" b="0"/>
          </a:fillRef>
          <a:effectRef idx="0">
            <a:scrgbClr r="0" g="0" b="0"/>
          </a:effectRef>
          <a:fontRef idx="minor">
            <a:schemeClr val="lt1"/>
          </a:fontRef>
        </p:style>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600" b="1" dirty="0">
                <a:solidFill>
                  <a:schemeClr val="bg1"/>
                </a:solidFill>
                <a:latin typeface="Arial" panose="020B0604020202020204" pitchFamily="34" charset="0"/>
                <a:cs typeface="Arial" panose="020B0604020202020204" pitchFamily="34" charset="0"/>
              </a:rPr>
              <a:t>Key Evaluation Questions</a:t>
            </a:r>
          </a:p>
        </p:txBody>
      </p:sp>
      <p:sp>
        <p:nvSpPr>
          <p:cNvPr id="4" name="Rectangle 3"/>
          <p:cNvSpPr/>
          <p:nvPr/>
        </p:nvSpPr>
        <p:spPr>
          <a:xfrm>
            <a:off x="273130" y="1407755"/>
            <a:ext cx="11918870" cy="4832092"/>
          </a:xfrm>
          <a:prstGeom prst="rect">
            <a:avLst/>
          </a:prstGeom>
        </p:spPr>
        <p:txBody>
          <a:bodyPr wrap="square">
            <a:spAutoFit/>
          </a:bodyPr>
          <a:lstStyle/>
          <a:p>
            <a:pPr marL="342900" indent="-342900">
              <a:buFont typeface="Wingdings" panose="05000000000000000000" pitchFamily="2" charset="2"/>
              <a:buChar char="§"/>
            </a:pPr>
            <a:r>
              <a:rPr lang="en-US" sz="2800" b="1" dirty="0">
                <a:solidFill>
                  <a:schemeClr val="bg1"/>
                </a:solidFill>
                <a:latin typeface="Arial" panose="020B0604020202020204" pitchFamily="34" charset="0"/>
                <a:cs typeface="Arial" panose="020B0604020202020204" pitchFamily="34" charset="0"/>
              </a:rPr>
              <a:t>Consumers experience with A4i likeability, usefulness of features, successful adoption (frequency of use, retention rate). </a:t>
            </a:r>
          </a:p>
          <a:p>
            <a:pPr marL="342900" indent="-342900">
              <a:buFont typeface="Wingdings" panose="05000000000000000000" pitchFamily="2" charset="2"/>
              <a:buChar char="§"/>
            </a:pPr>
            <a:endParaRPr lang="en-US" sz="1400" dirty="0">
              <a:solidFill>
                <a:schemeClr val="bg1"/>
              </a:solidFill>
              <a:latin typeface="Arial Rounded MT Bold" panose="020F0704030504030204" pitchFamily="34" charset="0"/>
              <a:cs typeface="Arial" panose="020B0604020202020204" pitchFamily="34" charset="0"/>
            </a:endParaRPr>
          </a:p>
          <a:p>
            <a:pPr marL="342900" indent="-342900">
              <a:buFont typeface="Wingdings" panose="05000000000000000000" pitchFamily="2" charset="2"/>
              <a:buChar char="§"/>
            </a:pPr>
            <a:r>
              <a:rPr lang="en-US" sz="2800" b="1" dirty="0">
                <a:solidFill>
                  <a:schemeClr val="bg1"/>
                </a:solidFill>
                <a:latin typeface="Arial" panose="020B0604020202020204" pitchFamily="34" charset="0"/>
                <a:cs typeface="Arial" panose="020B0604020202020204" pitchFamily="34" charset="0"/>
              </a:rPr>
              <a:t>Evaluate increases in social connectedness, well-being, sense of connection to care team, and symptom reduction.</a:t>
            </a:r>
          </a:p>
          <a:p>
            <a:pPr marL="342900" indent="-342900">
              <a:buFont typeface="Wingdings" panose="05000000000000000000" pitchFamily="2" charset="2"/>
              <a:buChar char="§"/>
            </a:pPr>
            <a:endParaRPr lang="en-US" sz="1400" dirty="0">
              <a:solidFill>
                <a:schemeClr val="bg1"/>
              </a:solidFill>
              <a:latin typeface="Arial Rounded MT Bold" panose="020F0704030504030204" pitchFamily="34" charset="0"/>
              <a:cs typeface="Arial" panose="020B0604020202020204" pitchFamily="34" charset="0"/>
            </a:endParaRPr>
          </a:p>
          <a:p>
            <a:pPr marL="342900" indent="-342900">
              <a:buFont typeface="Wingdings" panose="05000000000000000000" pitchFamily="2" charset="2"/>
              <a:buChar char="§"/>
            </a:pPr>
            <a:r>
              <a:rPr lang="en-US" sz="2800" b="1" dirty="0">
                <a:solidFill>
                  <a:schemeClr val="bg1"/>
                </a:solidFill>
                <a:latin typeface="Arial" panose="020B0604020202020204" pitchFamily="34" charset="0"/>
                <a:cs typeface="Arial" panose="020B0604020202020204" pitchFamily="34" charset="0"/>
              </a:rPr>
              <a:t>Evaluate the impact of using A4i on consumers setting goals and goal attainment. </a:t>
            </a:r>
          </a:p>
          <a:p>
            <a:pPr marL="342900" indent="-342900">
              <a:buFont typeface="Wingdings" panose="05000000000000000000" pitchFamily="2" charset="2"/>
              <a:buChar char="§"/>
            </a:pPr>
            <a:endParaRPr lang="en-US" sz="1400" dirty="0">
              <a:solidFill>
                <a:schemeClr val="bg1"/>
              </a:solidFill>
              <a:latin typeface="Arial Rounded MT Bold" panose="020F0704030504030204" pitchFamily="34" charset="0"/>
              <a:cs typeface="Arial" panose="020B0604020202020204" pitchFamily="34" charset="0"/>
            </a:endParaRPr>
          </a:p>
          <a:p>
            <a:pPr marL="342900" indent="-342900">
              <a:buFont typeface="Wingdings" panose="05000000000000000000" pitchFamily="2" charset="2"/>
              <a:buChar char="§"/>
            </a:pPr>
            <a:r>
              <a:rPr lang="en-US" sz="2800" b="1" dirty="0">
                <a:solidFill>
                  <a:schemeClr val="bg1"/>
                </a:solidFill>
                <a:latin typeface="Arial" panose="020B0604020202020204" pitchFamily="34" charset="0"/>
                <a:cs typeface="Arial" panose="020B0604020202020204" pitchFamily="34" charset="0"/>
              </a:rPr>
              <a:t>Evaluate the extent to which the A4i technology can be used to detect changes in mental health status that would prompt care team staff to initiate an intervention.</a:t>
            </a:r>
          </a:p>
          <a:p>
            <a:endParaRPr lang="en-US" sz="1400" b="1" dirty="0">
              <a:solidFill>
                <a:schemeClr val="bg1"/>
              </a:solidFill>
              <a:latin typeface="Arial" panose="020B0604020202020204" pitchFamily="34" charset="0"/>
              <a:cs typeface="Arial" panose="020B0604020202020204" pitchFamily="34" charset="0"/>
            </a:endParaRPr>
          </a:p>
        </p:txBody>
      </p:sp>
    </p:spTree>
    <p:custDataLst>
      <p:tags r:id="rId1"/>
    </p:custDataLst>
    <p:extLst>
      <p:ext uri="{BB962C8B-B14F-4D97-AF65-F5344CB8AC3E}">
        <p14:creationId xmlns:p14="http://schemas.microsoft.com/office/powerpoint/2010/main" val="10841577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6" name="Title 5"/>
          <p:cNvSpPr>
            <a:spLocks noGrp="1"/>
          </p:cNvSpPr>
          <p:nvPr>
            <p:ph type="title" idx="4294967295"/>
          </p:nvPr>
        </p:nvSpPr>
        <p:spPr>
          <a:xfrm>
            <a:off x="277570" y="1739891"/>
            <a:ext cx="4326793" cy="652463"/>
          </a:xfrm>
          <a:solidFill>
            <a:srgbClr val="003469"/>
          </a:solidFill>
        </p:spPr>
        <p:txBody>
          <a:bodyPr>
            <a:normAutofit/>
          </a:bodyPr>
          <a:lstStyle/>
          <a:p>
            <a:pPr algn="ctr"/>
            <a:r>
              <a:rPr lang="en-US" sz="2800" b="1" dirty="0">
                <a:solidFill>
                  <a:schemeClr val="bg1"/>
                </a:solidFill>
                <a:latin typeface="Arial" panose="020B0604020202020204" pitchFamily="34" charset="0"/>
                <a:cs typeface="Arial" panose="020B0604020202020204" pitchFamily="34" charset="0"/>
              </a:rPr>
              <a:t>Technology Use Survey</a:t>
            </a:r>
          </a:p>
        </p:txBody>
      </p:sp>
      <p:sp>
        <p:nvSpPr>
          <p:cNvPr id="7" name="Title 5"/>
          <p:cNvSpPr txBox="1">
            <a:spLocks/>
          </p:cNvSpPr>
          <p:nvPr/>
        </p:nvSpPr>
        <p:spPr>
          <a:xfrm>
            <a:off x="277571" y="2814780"/>
            <a:ext cx="4326793" cy="652463"/>
          </a:xfrm>
          <a:prstGeom prst="rect">
            <a:avLst/>
          </a:prstGeom>
          <a:solidFill>
            <a:schemeClr val="accent4">
              <a:lumMod val="75000"/>
            </a:schemeClr>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800" b="1" dirty="0">
                <a:solidFill>
                  <a:schemeClr val="bg1"/>
                </a:solidFill>
                <a:latin typeface="Arial" panose="020B0604020202020204" pitchFamily="34" charset="0"/>
                <a:cs typeface="Arial" panose="020B0604020202020204" pitchFamily="34" charset="0"/>
              </a:rPr>
              <a:t>Quality of Life Survey</a:t>
            </a:r>
          </a:p>
        </p:txBody>
      </p:sp>
      <p:sp>
        <p:nvSpPr>
          <p:cNvPr id="8" name="Title 5"/>
          <p:cNvSpPr txBox="1">
            <a:spLocks/>
          </p:cNvSpPr>
          <p:nvPr/>
        </p:nvSpPr>
        <p:spPr>
          <a:xfrm>
            <a:off x="277572" y="3851097"/>
            <a:ext cx="4326793" cy="629194"/>
          </a:xfrm>
          <a:prstGeom prst="rect">
            <a:avLst/>
          </a:prstGeom>
          <a:solidFill>
            <a:srgbClr val="591D53"/>
          </a:solidFill>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800" b="1" dirty="0">
                <a:solidFill>
                  <a:schemeClr val="bg1"/>
                </a:solidFill>
                <a:latin typeface="Arial" panose="020B0604020202020204" pitchFamily="34" charset="0"/>
                <a:cs typeface="Arial" panose="020B0604020202020204" pitchFamily="34" charset="0"/>
              </a:rPr>
              <a:t>BASIS-24® Scale</a:t>
            </a:r>
          </a:p>
        </p:txBody>
      </p:sp>
      <p:sp>
        <p:nvSpPr>
          <p:cNvPr id="9" name="Title 5"/>
          <p:cNvSpPr txBox="1">
            <a:spLocks/>
          </p:cNvSpPr>
          <p:nvPr/>
        </p:nvSpPr>
        <p:spPr>
          <a:xfrm>
            <a:off x="277573" y="4864145"/>
            <a:ext cx="4326793" cy="1015733"/>
          </a:xfrm>
          <a:prstGeom prst="rect">
            <a:avLst/>
          </a:prstGeom>
          <a:solidFill>
            <a:srgbClr val="7B921A"/>
          </a:solidFill>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800" b="1" dirty="0">
                <a:solidFill>
                  <a:schemeClr val="bg1"/>
                </a:solidFill>
                <a:latin typeface="Arial" panose="020B0604020202020204" pitchFamily="34" charset="0"/>
                <a:cs typeface="Arial" panose="020B0604020202020204" pitchFamily="34" charset="0"/>
              </a:rPr>
              <a:t>A4i User Experience</a:t>
            </a:r>
          </a:p>
          <a:p>
            <a:pPr algn="ctr"/>
            <a:r>
              <a:rPr lang="en-US" sz="2800" b="1" dirty="0">
                <a:solidFill>
                  <a:schemeClr val="bg1"/>
                </a:solidFill>
                <a:latin typeface="Arial" panose="020B0604020202020204" pitchFamily="34" charset="0"/>
                <a:cs typeface="Arial" panose="020B0604020202020204" pitchFamily="34" charset="0"/>
              </a:rPr>
              <a:t>Survey</a:t>
            </a:r>
          </a:p>
        </p:txBody>
      </p:sp>
      <p:sp>
        <p:nvSpPr>
          <p:cNvPr id="10" name="Title 5"/>
          <p:cNvSpPr txBox="1">
            <a:spLocks/>
          </p:cNvSpPr>
          <p:nvPr/>
        </p:nvSpPr>
        <p:spPr>
          <a:xfrm>
            <a:off x="2990796" y="453745"/>
            <a:ext cx="6587543" cy="641100"/>
          </a:xfrm>
          <a:prstGeom prst="rect">
            <a:avLst/>
          </a:prstGeom>
          <a:solidFill>
            <a:schemeClr val="accent4">
              <a:lumMod val="75000"/>
            </a:schemeClr>
          </a:solidFill>
        </p:spPr>
        <p:style>
          <a:lnRef idx="1">
            <a:schemeClr val="accent1"/>
          </a:lnRef>
          <a:fillRef idx="3">
            <a:schemeClr val="accent1"/>
          </a:fillRef>
          <a:effectRef idx="2">
            <a:schemeClr val="accent1"/>
          </a:effectRef>
          <a:fontRef idx="minor">
            <a:schemeClr val="lt1"/>
          </a:fontRef>
        </p:style>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a:r>
              <a:rPr lang="en-US" sz="3600" b="1" dirty="0">
                <a:solidFill>
                  <a:schemeClr val="bg1"/>
                </a:solidFill>
                <a:latin typeface="Arial" panose="020B0604020202020204" pitchFamily="34" charset="0"/>
                <a:cs typeface="Arial" panose="020B0604020202020204" pitchFamily="34" charset="0"/>
              </a:rPr>
              <a:t>Evaluation Survey Measures</a:t>
            </a:r>
          </a:p>
        </p:txBody>
      </p:sp>
      <p:sp>
        <p:nvSpPr>
          <p:cNvPr id="2" name="TextBox 1"/>
          <p:cNvSpPr txBox="1"/>
          <p:nvPr/>
        </p:nvSpPr>
        <p:spPr>
          <a:xfrm>
            <a:off x="5535946" y="1701851"/>
            <a:ext cx="5018313" cy="584775"/>
          </a:xfrm>
          <a:prstGeom prst="rect">
            <a:avLst/>
          </a:prstGeom>
          <a:noFill/>
        </p:spPr>
        <p:txBody>
          <a:bodyPr wrap="square" rtlCol="0">
            <a:spAutoFit/>
          </a:bodyPr>
          <a:lstStyle/>
          <a:p>
            <a:r>
              <a:rPr lang="en-US" sz="3200" b="1" dirty="0">
                <a:solidFill>
                  <a:schemeClr val="bg1"/>
                </a:solidFill>
                <a:latin typeface="Arial" panose="020B0604020202020204" pitchFamily="34" charset="0"/>
                <a:cs typeface="Arial" panose="020B0604020202020204" pitchFamily="34" charset="0"/>
              </a:rPr>
              <a:t>Current Technology Use</a:t>
            </a:r>
          </a:p>
        </p:txBody>
      </p:sp>
      <p:cxnSp>
        <p:nvCxnSpPr>
          <p:cNvPr id="5" name="Straight Arrow Connector 4"/>
          <p:cNvCxnSpPr/>
          <p:nvPr/>
        </p:nvCxnSpPr>
        <p:spPr>
          <a:xfrm>
            <a:off x="4667526" y="1973757"/>
            <a:ext cx="816430" cy="6425"/>
          </a:xfrm>
          <a:prstGeom prst="straightConnector1">
            <a:avLst/>
          </a:prstGeom>
          <a:ln w="1143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a:off x="4719516" y="3173412"/>
            <a:ext cx="816430" cy="6425"/>
          </a:xfrm>
          <a:prstGeom prst="straightConnector1">
            <a:avLst/>
          </a:prstGeom>
          <a:ln w="114300">
            <a:solidFill>
              <a:schemeClr val="bg1"/>
            </a:solidFill>
            <a:tailEnd type="triangle"/>
          </a:ln>
        </p:spPr>
        <p:style>
          <a:lnRef idx="1">
            <a:schemeClr val="accent1"/>
          </a:lnRef>
          <a:fillRef idx="0">
            <a:schemeClr val="accent1"/>
          </a:fillRef>
          <a:effectRef idx="0">
            <a:schemeClr val="accent1"/>
          </a:effectRef>
          <a:fontRef idx="minor">
            <a:schemeClr val="tx1"/>
          </a:fontRef>
        </p:style>
      </p:cxnSp>
      <p:sp>
        <p:nvSpPr>
          <p:cNvPr id="22" name="Rectangle 21"/>
          <p:cNvSpPr/>
          <p:nvPr/>
        </p:nvSpPr>
        <p:spPr>
          <a:xfrm>
            <a:off x="5535946" y="2562383"/>
            <a:ext cx="6825343" cy="1077218"/>
          </a:xfrm>
          <a:prstGeom prst="rect">
            <a:avLst/>
          </a:prstGeom>
        </p:spPr>
        <p:txBody>
          <a:bodyPr wrap="square">
            <a:spAutoFit/>
          </a:bodyPr>
          <a:lstStyle/>
          <a:p>
            <a:r>
              <a:rPr lang="en-US" sz="3200" b="1" dirty="0">
                <a:solidFill>
                  <a:schemeClr val="bg1"/>
                </a:solidFill>
                <a:latin typeface="Arial" panose="020B0604020202020204" pitchFamily="34" charset="0"/>
                <a:cs typeface="Arial" panose="020B0604020202020204" pitchFamily="34" charset="0"/>
              </a:rPr>
              <a:t>Well Being, Sense of Social Connectedness</a:t>
            </a:r>
            <a:endParaRPr lang="en-US" sz="3200" dirty="0"/>
          </a:p>
        </p:txBody>
      </p:sp>
      <p:cxnSp>
        <p:nvCxnSpPr>
          <p:cNvPr id="24" name="Straight Arrow Connector 23"/>
          <p:cNvCxnSpPr/>
          <p:nvPr/>
        </p:nvCxnSpPr>
        <p:spPr>
          <a:xfrm>
            <a:off x="4699108" y="4145149"/>
            <a:ext cx="816430" cy="6425"/>
          </a:xfrm>
          <a:prstGeom prst="straightConnector1">
            <a:avLst/>
          </a:prstGeom>
          <a:ln w="114300">
            <a:solidFill>
              <a:schemeClr val="bg1"/>
            </a:solidFill>
            <a:tailEnd type="triangle"/>
          </a:ln>
        </p:spPr>
        <p:style>
          <a:lnRef idx="1">
            <a:schemeClr val="accent1"/>
          </a:lnRef>
          <a:fillRef idx="0">
            <a:schemeClr val="accent1"/>
          </a:fillRef>
          <a:effectRef idx="0">
            <a:schemeClr val="accent1"/>
          </a:effectRef>
          <a:fontRef idx="minor">
            <a:schemeClr val="tx1"/>
          </a:fontRef>
        </p:style>
      </p:cxnSp>
      <p:sp>
        <p:nvSpPr>
          <p:cNvPr id="25" name="Rectangle 24"/>
          <p:cNvSpPr/>
          <p:nvPr/>
        </p:nvSpPr>
        <p:spPr>
          <a:xfrm>
            <a:off x="5547118" y="3678462"/>
            <a:ext cx="5303055" cy="1077218"/>
          </a:xfrm>
          <a:prstGeom prst="rect">
            <a:avLst/>
          </a:prstGeom>
        </p:spPr>
        <p:txBody>
          <a:bodyPr wrap="none">
            <a:spAutoFit/>
          </a:bodyPr>
          <a:lstStyle/>
          <a:p>
            <a:r>
              <a:rPr lang="en-US" sz="3200" b="1" dirty="0">
                <a:solidFill>
                  <a:schemeClr val="bg1"/>
                </a:solidFill>
                <a:latin typeface="Arial" panose="020B0604020202020204" pitchFamily="34" charset="0"/>
                <a:cs typeface="Arial" panose="020B0604020202020204" pitchFamily="34" charset="0"/>
              </a:rPr>
              <a:t>Mental Health Functioning</a:t>
            </a:r>
          </a:p>
          <a:p>
            <a:r>
              <a:rPr lang="en-US" sz="3200" b="1" dirty="0">
                <a:solidFill>
                  <a:schemeClr val="bg1"/>
                </a:solidFill>
                <a:latin typeface="Arial" panose="020B0604020202020204" pitchFamily="34" charset="0"/>
                <a:cs typeface="Arial" panose="020B0604020202020204" pitchFamily="34" charset="0"/>
              </a:rPr>
              <a:t>Symptom Reduction</a:t>
            </a:r>
          </a:p>
        </p:txBody>
      </p:sp>
      <p:cxnSp>
        <p:nvCxnSpPr>
          <p:cNvPr id="26" name="Straight Arrow Connector 25"/>
          <p:cNvCxnSpPr/>
          <p:nvPr/>
        </p:nvCxnSpPr>
        <p:spPr>
          <a:xfrm>
            <a:off x="4719516" y="5365586"/>
            <a:ext cx="816430" cy="6425"/>
          </a:xfrm>
          <a:prstGeom prst="straightConnector1">
            <a:avLst/>
          </a:prstGeom>
          <a:ln w="114300">
            <a:solidFill>
              <a:schemeClr val="bg1"/>
            </a:solidFill>
            <a:tailEnd type="triangle"/>
          </a:ln>
        </p:spPr>
        <p:style>
          <a:lnRef idx="1">
            <a:schemeClr val="accent1"/>
          </a:lnRef>
          <a:fillRef idx="0">
            <a:schemeClr val="accent1"/>
          </a:fillRef>
          <a:effectRef idx="0">
            <a:schemeClr val="accent1"/>
          </a:effectRef>
          <a:fontRef idx="minor">
            <a:schemeClr val="tx1"/>
          </a:fontRef>
        </p:style>
      </p:cxnSp>
      <p:sp>
        <p:nvSpPr>
          <p:cNvPr id="27" name="Rectangle 26"/>
          <p:cNvSpPr/>
          <p:nvPr/>
        </p:nvSpPr>
        <p:spPr>
          <a:xfrm>
            <a:off x="5547118" y="4833402"/>
            <a:ext cx="5618013" cy="1077218"/>
          </a:xfrm>
          <a:prstGeom prst="rect">
            <a:avLst/>
          </a:prstGeom>
        </p:spPr>
        <p:txBody>
          <a:bodyPr wrap="none">
            <a:spAutoFit/>
          </a:bodyPr>
          <a:lstStyle/>
          <a:p>
            <a:r>
              <a:rPr lang="en-US" sz="3200" b="1" dirty="0">
                <a:solidFill>
                  <a:schemeClr val="bg1"/>
                </a:solidFill>
                <a:latin typeface="Arial" panose="020B0604020202020204" pitchFamily="34" charset="0"/>
                <a:cs typeface="Arial" panose="020B0604020202020204" pitchFamily="34" charset="0"/>
              </a:rPr>
              <a:t>Consumers’ Ratings of A4i  </a:t>
            </a:r>
          </a:p>
          <a:p>
            <a:r>
              <a:rPr lang="en-US" sz="3200" b="1" dirty="0">
                <a:solidFill>
                  <a:schemeClr val="bg1"/>
                </a:solidFill>
                <a:latin typeface="Arial" panose="020B0604020202020204" pitchFamily="34" charset="0"/>
                <a:cs typeface="Arial" panose="020B0604020202020204" pitchFamily="34" charset="0"/>
              </a:rPr>
              <a:t>App Features</a:t>
            </a:r>
          </a:p>
        </p:txBody>
      </p:sp>
    </p:spTree>
    <p:custDataLst>
      <p:tags r:id="rId1"/>
    </p:custDataLst>
    <p:extLst>
      <p:ext uri="{BB962C8B-B14F-4D97-AF65-F5344CB8AC3E}">
        <p14:creationId xmlns:p14="http://schemas.microsoft.com/office/powerpoint/2010/main" val="24513480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6" name="Title 5"/>
          <p:cNvSpPr>
            <a:spLocks noGrp="1"/>
          </p:cNvSpPr>
          <p:nvPr>
            <p:ph type="title" idx="4294967295"/>
          </p:nvPr>
        </p:nvSpPr>
        <p:spPr>
          <a:xfrm>
            <a:off x="3271999" y="219595"/>
            <a:ext cx="5691188" cy="660400"/>
          </a:xfrm>
          <a:solidFill>
            <a:schemeClr val="accent4">
              <a:lumMod val="75000"/>
            </a:schemeClr>
          </a:solidFill>
        </p:spPr>
        <p:style>
          <a:lnRef idx="1">
            <a:schemeClr val="accent1"/>
          </a:lnRef>
          <a:fillRef idx="3">
            <a:schemeClr val="accent1"/>
          </a:fillRef>
          <a:effectRef idx="2">
            <a:schemeClr val="accent1"/>
          </a:effectRef>
          <a:fontRef idx="minor">
            <a:schemeClr val="lt1"/>
          </a:fontRef>
        </p:style>
        <p:txBody>
          <a:bodyPr>
            <a:normAutofit/>
          </a:bodyPr>
          <a:lstStyle/>
          <a:p>
            <a:pPr algn="ctr"/>
            <a:r>
              <a:rPr lang="en-US" sz="3600" b="1" dirty="0">
                <a:solidFill>
                  <a:schemeClr val="bg1"/>
                </a:solidFill>
                <a:latin typeface="Arial" panose="020B0604020202020204" pitchFamily="34" charset="0"/>
                <a:cs typeface="Arial" panose="020B0604020202020204" pitchFamily="34" charset="0"/>
              </a:rPr>
              <a:t>Evaluation Measures</a:t>
            </a:r>
          </a:p>
        </p:txBody>
      </p:sp>
      <p:grpSp>
        <p:nvGrpSpPr>
          <p:cNvPr id="29" name="Group 28"/>
          <p:cNvGrpSpPr/>
          <p:nvPr/>
        </p:nvGrpSpPr>
        <p:grpSpPr>
          <a:xfrm>
            <a:off x="1692520" y="1688311"/>
            <a:ext cx="1855787" cy="4910643"/>
            <a:chOff x="797520" y="1678083"/>
            <a:chExt cx="1855787" cy="4910643"/>
          </a:xfrm>
        </p:grpSpPr>
        <p:sp>
          <p:nvSpPr>
            <p:cNvPr id="5" name="AutoShape 3"/>
            <p:cNvSpPr>
              <a:spLocks noChangeArrowheads="1"/>
            </p:cNvSpPr>
            <p:nvPr/>
          </p:nvSpPr>
          <p:spPr bwMode="auto">
            <a:xfrm>
              <a:off x="797520" y="1678083"/>
              <a:ext cx="1855787" cy="4910643"/>
            </a:xfrm>
            <a:prstGeom prst="roundRect">
              <a:avLst>
                <a:gd name="adj" fmla="val 16667"/>
              </a:avLst>
            </a:prstGeom>
            <a:solidFill>
              <a:srgbClr val="D9D9D9"/>
            </a:solidFill>
            <a:ln w="25400"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F48521"/>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000000"/>
                  </a:solidFill>
                  <a:effectLst/>
                  <a:latin typeface="Arial" panose="020B0604020202020204" pitchFamily="34" charset="0"/>
                  <a:cs typeface="Arial" panose="020B0604020202020204" pitchFamily="34" charset="0"/>
                </a:rPr>
                <a:t>Intake Packet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Rounded MT Bold" panose="020F0704030504030204" pitchFamily="34" charset="0"/>
              </a:endParaRPr>
            </a:p>
          </p:txBody>
        </p:sp>
        <p:grpSp>
          <p:nvGrpSpPr>
            <p:cNvPr id="11" name="Group 10"/>
            <p:cNvGrpSpPr/>
            <p:nvPr/>
          </p:nvGrpSpPr>
          <p:grpSpPr>
            <a:xfrm>
              <a:off x="998509" y="2803099"/>
              <a:ext cx="1431506" cy="3375624"/>
              <a:chOff x="998509" y="2803099"/>
              <a:chExt cx="1431506" cy="3375624"/>
            </a:xfrm>
          </p:grpSpPr>
          <p:sp>
            <p:nvSpPr>
              <p:cNvPr id="8" name="AutoShape 4"/>
              <p:cNvSpPr>
                <a:spLocks noChangeArrowheads="1"/>
              </p:cNvSpPr>
              <p:nvPr/>
            </p:nvSpPr>
            <p:spPr bwMode="auto">
              <a:xfrm>
                <a:off x="1052314" y="4067412"/>
                <a:ext cx="1346200" cy="823542"/>
              </a:xfrm>
              <a:prstGeom prst="roundRect">
                <a:avLst>
                  <a:gd name="adj" fmla="val 16667"/>
                </a:avLst>
              </a:prstGeom>
              <a:solidFill>
                <a:srgbClr val="F48521"/>
              </a:solidFill>
              <a:ln w="25400"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F48521"/>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a:ln>
                      <a:noFill/>
                    </a:ln>
                    <a:solidFill>
                      <a:srgbClr val="000000"/>
                    </a:solidFill>
                    <a:effectLst/>
                    <a:latin typeface="Arial" panose="020B0604020202020204" pitchFamily="34" charset="0"/>
                    <a:cs typeface="Arial" panose="020B0604020202020204" pitchFamily="34" charset="0"/>
                  </a:rPr>
                  <a:t>Quality of Life Scale</a:t>
                </a:r>
                <a:endParaRPr kumimoji="0" lang="en-US" altLang="en-US" b="1"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9" name="AutoShape 5"/>
              <p:cNvSpPr>
                <a:spLocks noChangeArrowheads="1"/>
              </p:cNvSpPr>
              <p:nvPr/>
            </p:nvSpPr>
            <p:spPr bwMode="auto">
              <a:xfrm>
                <a:off x="998509" y="2803099"/>
                <a:ext cx="1431506" cy="859255"/>
              </a:xfrm>
              <a:prstGeom prst="roundRect">
                <a:avLst>
                  <a:gd name="adj" fmla="val 16667"/>
                </a:avLst>
              </a:prstGeom>
              <a:solidFill>
                <a:srgbClr val="003469"/>
              </a:solidFill>
              <a:ln w="25400"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F48521"/>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a:ln>
                      <a:noFill/>
                    </a:ln>
                    <a:solidFill>
                      <a:srgbClr val="FFFFFF"/>
                    </a:solidFill>
                    <a:effectLst/>
                    <a:latin typeface="Arial" panose="020B0604020202020204" pitchFamily="34" charset="0"/>
                    <a:cs typeface="Arial" panose="020B0604020202020204" pitchFamily="34" charset="0"/>
                  </a:rPr>
                  <a:t>Technology Use Survey</a:t>
                </a:r>
                <a:endParaRPr kumimoji="0" lang="en-US" altLang="en-US" b="1"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10" name="AutoShape 6"/>
              <p:cNvSpPr>
                <a:spLocks noChangeArrowheads="1"/>
              </p:cNvSpPr>
              <p:nvPr/>
            </p:nvSpPr>
            <p:spPr bwMode="auto">
              <a:xfrm>
                <a:off x="1052314" y="5244705"/>
                <a:ext cx="1346200" cy="934018"/>
              </a:xfrm>
              <a:prstGeom prst="roundRect">
                <a:avLst>
                  <a:gd name="adj" fmla="val 16667"/>
                </a:avLst>
              </a:prstGeom>
              <a:solidFill>
                <a:srgbClr val="76266E"/>
              </a:solidFill>
              <a:ln w="25400"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F48521"/>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a:ln>
                      <a:noFill/>
                    </a:ln>
                    <a:solidFill>
                      <a:srgbClr val="FFFFFF"/>
                    </a:solidFill>
                    <a:effectLst/>
                    <a:latin typeface="Arial" panose="020B0604020202020204" pitchFamily="34" charset="0"/>
                    <a:cs typeface="Arial" panose="020B0604020202020204" pitchFamily="34" charset="0"/>
                  </a:rPr>
                  <a:t>BASIS-24 </a:t>
                </a:r>
                <a:br>
                  <a:rPr kumimoji="0" lang="en-US" altLang="en-US" b="1" i="0" u="none" strike="noStrike" cap="none" normalizeH="0" baseline="0" dirty="0">
                    <a:ln>
                      <a:noFill/>
                    </a:ln>
                    <a:solidFill>
                      <a:srgbClr val="FFFFFF"/>
                    </a:solidFill>
                    <a:effectLst/>
                    <a:latin typeface="Arial" panose="020B0604020202020204" pitchFamily="34" charset="0"/>
                    <a:cs typeface="Arial" panose="020B0604020202020204" pitchFamily="34" charset="0"/>
                  </a:rPr>
                </a:br>
                <a:r>
                  <a:rPr kumimoji="0" lang="en-US" altLang="en-US" b="1" i="0" u="none" strike="noStrike" cap="none" normalizeH="0" baseline="0" dirty="0">
                    <a:ln>
                      <a:noFill/>
                    </a:ln>
                    <a:solidFill>
                      <a:srgbClr val="FFFFFF"/>
                    </a:solidFill>
                    <a:effectLst/>
                    <a:latin typeface="Arial" panose="020B0604020202020204" pitchFamily="34" charset="0"/>
                    <a:cs typeface="Arial" panose="020B0604020202020204" pitchFamily="34" charset="0"/>
                  </a:rPr>
                  <a:t>Symptom </a:t>
                </a:r>
                <a:br>
                  <a:rPr kumimoji="0" lang="en-US" altLang="en-US" b="1" i="0" u="none" strike="noStrike" cap="none" normalizeH="0" baseline="0" dirty="0">
                    <a:ln>
                      <a:noFill/>
                    </a:ln>
                    <a:solidFill>
                      <a:srgbClr val="FFFFFF"/>
                    </a:solidFill>
                    <a:effectLst/>
                    <a:latin typeface="Arial" panose="020B0604020202020204" pitchFamily="34" charset="0"/>
                    <a:cs typeface="Arial" panose="020B0604020202020204" pitchFamily="34" charset="0"/>
                  </a:rPr>
                </a:br>
                <a:r>
                  <a:rPr kumimoji="0" lang="en-US" altLang="en-US" b="1" i="0" u="none" strike="noStrike" cap="none" normalizeH="0" baseline="0" dirty="0">
                    <a:ln>
                      <a:noFill/>
                    </a:ln>
                    <a:solidFill>
                      <a:srgbClr val="FFFFFF"/>
                    </a:solidFill>
                    <a:effectLst/>
                    <a:latin typeface="Arial" panose="020B0604020202020204" pitchFamily="34" charset="0"/>
                    <a:cs typeface="Arial" panose="020B0604020202020204" pitchFamily="34" charset="0"/>
                  </a:rPr>
                  <a:t>Measure</a:t>
                </a:r>
                <a:endParaRPr kumimoji="0" lang="en-US" altLang="en-US" b="1"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grpSp>
      </p:grpSp>
      <p:sp>
        <p:nvSpPr>
          <p:cNvPr id="16" name="AutoShape 11"/>
          <p:cNvSpPr>
            <a:spLocks noChangeArrowheads="1"/>
          </p:cNvSpPr>
          <p:nvPr/>
        </p:nvSpPr>
        <p:spPr bwMode="auto">
          <a:xfrm>
            <a:off x="8708391" y="1678083"/>
            <a:ext cx="1855787" cy="4910644"/>
          </a:xfrm>
          <a:prstGeom prst="roundRect">
            <a:avLst>
              <a:gd name="adj" fmla="val 16667"/>
            </a:avLst>
          </a:prstGeom>
          <a:solidFill>
            <a:srgbClr val="D9D9D9"/>
          </a:solidFill>
          <a:ln w="25400"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F48521"/>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000000"/>
                </a:solidFill>
                <a:effectLst/>
                <a:latin typeface="Arial" panose="020B0604020202020204" pitchFamily="34" charset="0"/>
                <a:cs typeface="Arial" panose="020B0604020202020204" pitchFamily="34" charset="0"/>
              </a:rPr>
              <a:t>6 Months </a:t>
            </a:r>
            <a:br>
              <a:rPr kumimoji="0" lang="en-US" altLang="en-US" sz="2400" b="1" i="0" u="none" strike="noStrike" cap="none" normalizeH="0" baseline="0" dirty="0">
                <a:ln>
                  <a:noFill/>
                </a:ln>
                <a:solidFill>
                  <a:srgbClr val="000000"/>
                </a:solidFill>
                <a:effectLst/>
                <a:latin typeface="Arial" panose="020B0604020202020204" pitchFamily="34" charset="0"/>
                <a:cs typeface="Arial" panose="020B0604020202020204" pitchFamily="34" charset="0"/>
              </a:rPr>
            </a:br>
            <a:r>
              <a:rPr kumimoji="0" lang="en-US" altLang="en-US" sz="2400" b="1" i="0" u="none" strike="noStrike" cap="none" normalizeH="0" baseline="0" dirty="0">
                <a:ln>
                  <a:noFill/>
                </a:ln>
                <a:solidFill>
                  <a:srgbClr val="000000"/>
                </a:solidFill>
                <a:effectLst/>
                <a:latin typeface="Arial" panose="020B0604020202020204" pitchFamily="34" charset="0"/>
                <a:cs typeface="Arial" panose="020B0604020202020204" pitchFamily="34" charset="0"/>
              </a:rPr>
              <a:t>Follow-Up</a:t>
            </a:r>
            <a:endParaRPr kumimoji="0" lang="en-US" altLang="en-US" sz="2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20" name="TextBox 19"/>
          <p:cNvSpPr txBox="1"/>
          <p:nvPr/>
        </p:nvSpPr>
        <p:spPr>
          <a:xfrm>
            <a:off x="2795056" y="1012315"/>
            <a:ext cx="6645073" cy="523220"/>
          </a:xfrm>
          <a:prstGeom prst="rect">
            <a:avLst/>
          </a:prstGeom>
          <a:noFill/>
        </p:spPr>
        <p:txBody>
          <a:bodyPr wrap="square" rtlCol="0">
            <a:spAutoFit/>
          </a:bodyPr>
          <a:lstStyle/>
          <a:p>
            <a:pPr algn="ctr"/>
            <a:r>
              <a:rPr lang="en-US" sz="2800" b="1" dirty="0">
                <a:solidFill>
                  <a:schemeClr val="bg1"/>
                </a:solidFill>
                <a:latin typeface="Arial" panose="020B0604020202020204" pitchFamily="34" charset="0"/>
                <a:cs typeface="Arial" panose="020B0604020202020204" pitchFamily="34" charset="0"/>
              </a:rPr>
              <a:t>Survey Data Collection Schedule</a:t>
            </a:r>
          </a:p>
        </p:txBody>
      </p:sp>
      <p:sp>
        <p:nvSpPr>
          <p:cNvPr id="24" name="AutoShape 11"/>
          <p:cNvSpPr>
            <a:spLocks noChangeArrowheads="1"/>
          </p:cNvSpPr>
          <p:nvPr/>
        </p:nvSpPr>
        <p:spPr bwMode="auto">
          <a:xfrm>
            <a:off x="5268336" y="1678083"/>
            <a:ext cx="1855787" cy="4910644"/>
          </a:xfrm>
          <a:prstGeom prst="roundRect">
            <a:avLst>
              <a:gd name="adj" fmla="val 16667"/>
            </a:avLst>
          </a:prstGeom>
          <a:solidFill>
            <a:srgbClr val="D9D9D9"/>
          </a:solidFill>
          <a:ln w="25400"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F48521"/>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lang="en-US" altLang="en-US" sz="2400" b="1" dirty="0">
                <a:solidFill>
                  <a:srgbClr val="000000"/>
                </a:solidFill>
                <a:latin typeface="Arial" panose="020B0604020202020204" pitchFamily="34" charset="0"/>
                <a:cs typeface="Arial" panose="020B0604020202020204" pitchFamily="34" charset="0"/>
              </a:rPr>
              <a:t>3</a:t>
            </a:r>
            <a:r>
              <a:rPr kumimoji="0" lang="en-US" altLang="en-US" sz="2400" b="1" i="0" u="none" strike="noStrike" cap="none" normalizeH="0" baseline="0" dirty="0">
                <a:ln>
                  <a:noFill/>
                </a:ln>
                <a:solidFill>
                  <a:srgbClr val="000000"/>
                </a:solidFill>
                <a:effectLst/>
                <a:latin typeface="Arial" panose="020B0604020202020204" pitchFamily="34" charset="0"/>
                <a:cs typeface="Arial" panose="020B0604020202020204" pitchFamily="34" charset="0"/>
              </a:rPr>
              <a:t> Months </a:t>
            </a:r>
            <a:br>
              <a:rPr kumimoji="0" lang="en-US" altLang="en-US" sz="2400" b="1" i="0" u="none" strike="noStrike" cap="none" normalizeH="0" baseline="0" dirty="0">
                <a:ln>
                  <a:noFill/>
                </a:ln>
                <a:solidFill>
                  <a:srgbClr val="000000"/>
                </a:solidFill>
                <a:effectLst/>
                <a:latin typeface="Arial" panose="020B0604020202020204" pitchFamily="34" charset="0"/>
                <a:cs typeface="Arial" panose="020B0604020202020204" pitchFamily="34" charset="0"/>
              </a:rPr>
            </a:br>
            <a:r>
              <a:rPr kumimoji="0" lang="en-US" altLang="en-US" sz="2400" b="1" i="0" u="none" strike="noStrike" cap="none" normalizeH="0" baseline="0" dirty="0">
                <a:ln>
                  <a:noFill/>
                </a:ln>
                <a:solidFill>
                  <a:srgbClr val="000000"/>
                </a:solidFill>
                <a:effectLst/>
                <a:latin typeface="Arial" panose="020B0604020202020204" pitchFamily="34" charset="0"/>
                <a:cs typeface="Arial" panose="020B0604020202020204" pitchFamily="34" charset="0"/>
              </a:rPr>
              <a:t>Follow-Up</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7" name="AutoShape 13"/>
          <p:cNvSpPr>
            <a:spLocks noChangeArrowheads="1"/>
          </p:cNvSpPr>
          <p:nvPr/>
        </p:nvSpPr>
        <p:spPr bwMode="auto">
          <a:xfrm>
            <a:off x="5523129" y="2813328"/>
            <a:ext cx="1401777" cy="918594"/>
          </a:xfrm>
          <a:prstGeom prst="roundRect">
            <a:avLst>
              <a:gd name="adj" fmla="val 16667"/>
            </a:avLst>
          </a:prstGeom>
          <a:solidFill>
            <a:srgbClr val="AFD125"/>
          </a:solidFill>
          <a:ln w="25400"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F48521"/>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a:ln>
                  <a:noFill/>
                </a:ln>
                <a:solidFill>
                  <a:srgbClr val="000000"/>
                </a:solidFill>
                <a:effectLst/>
                <a:latin typeface="Arial" panose="020B0604020202020204" pitchFamily="34" charset="0"/>
                <a:cs typeface="Arial" panose="020B0604020202020204" pitchFamily="34" charset="0"/>
              </a:rPr>
              <a:t>A4i Experience Survey</a:t>
            </a:r>
            <a:endParaRPr kumimoji="0" lang="en-US" altLang="en-US" b="1"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21" name="AutoShape 4"/>
          <p:cNvSpPr>
            <a:spLocks noChangeArrowheads="1"/>
          </p:cNvSpPr>
          <p:nvPr/>
        </p:nvSpPr>
        <p:spPr bwMode="auto">
          <a:xfrm>
            <a:off x="5524024" y="4092871"/>
            <a:ext cx="1346200" cy="823542"/>
          </a:xfrm>
          <a:prstGeom prst="roundRect">
            <a:avLst>
              <a:gd name="adj" fmla="val 16667"/>
            </a:avLst>
          </a:prstGeom>
          <a:solidFill>
            <a:srgbClr val="F48521"/>
          </a:solidFill>
          <a:ln w="25400"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F48521"/>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a:ln>
                  <a:noFill/>
                </a:ln>
                <a:solidFill>
                  <a:srgbClr val="000000"/>
                </a:solidFill>
                <a:effectLst/>
                <a:latin typeface="Arial" panose="020B0604020202020204" pitchFamily="34" charset="0"/>
                <a:cs typeface="Arial" panose="020B0604020202020204" pitchFamily="34" charset="0"/>
              </a:rPr>
              <a:t>Quality of Life Scale</a:t>
            </a:r>
            <a:endParaRPr kumimoji="0" lang="en-US" altLang="en-US" b="1"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22" name="AutoShape 6"/>
          <p:cNvSpPr>
            <a:spLocks noChangeArrowheads="1"/>
          </p:cNvSpPr>
          <p:nvPr/>
        </p:nvSpPr>
        <p:spPr bwMode="auto">
          <a:xfrm>
            <a:off x="5523130" y="5277362"/>
            <a:ext cx="1346200" cy="934018"/>
          </a:xfrm>
          <a:prstGeom prst="roundRect">
            <a:avLst>
              <a:gd name="adj" fmla="val 16667"/>
            </a:avLst>
          </a:prstGeom>
          <a:solidFill>
            <a:srgbClr val="76266E"/>
          </a:solidFill>
          <a:ln w="25400"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F48521"/>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a:ln>
                  <a:noFill/>
                </a:ln>
                <a:solidFill>
                  <a:srgbClr val="FFFFFF"/>
                </a:solidFill>
                <a:effectLst/>
                <a:latin typeface="Arial" panose="020B0604020202020204" pitchFamily="34" charset="0"/>
                <a:cs typeface="Arial" panose="020B0604020202020204" pitchFamily="34" charset="0"/>
              </a:rPr>
              <a:t>BASIS-24 </a:t>
            </a:r>
            <a:br>
              <a:rPr kumimoji="0" lang="en-US" altLang="en-US" b="1" i="0" u="none" strike="noStrike" cap="none" normalizeH="0" baseline="0" dirty="0">
                <a:ln>
                  <a:noFill/>
                </a:ln>
                <a:solidFill>
                  <a:srgbClr val="FFFFFF"/>
                </a:solidFill>
                <a:effectLst/>
                <a:latin typeface="Arial" panose="020B0604020202020204" pitchFamily="34" charset="0"/>
                <a:cs typeface="Arial" panose="020B0604020202020204" pitchFamily="34" charset="0"/>
              </a:rPr>
            </a:br>
            <a:r>
              <a:rPr kumimoji="0" lang="en-US" altLang="en-US" b="1" i="0" u="none" strike="noStrike" cap="none" normalizeH="0" baseline="0" dirty="0">
                <a:ln>
                  <a:noFill/>
                </a:ln>
                <a:solidFill>
                  <a:srgbClr val="FFFFFF"/>
                </a:solidFill>
                <a:effectLst/>
                <a:latin typeface="Arial" panose="020B0604020202020204" pitchFamily="34" charset="0"/>
                <a:cs typeface="Arial" panose="020B0604020202020204" pitchFamily="34" charset="0"/>
              </a:rPr>
              <a:t>Symptom </a:t>
            </a:r>
            <a:br>
              <a:rPr kumimoji="0" lang="en-US" altLang="en-US" b="1" i="0" u="none" strike="noStrike" cap="none" normalizeH="0" baseline="0" dirty="0">
                <a:ln>
                  <a:noFill/>
                </a:ln>
                <a:solidFill>
                  <a:srgbClr val="FFFFFF"/>
                </a:solidFill>
                <a:effectLst/>
                <a:latin typeface="Arial" panose="020B0604020202020204" pitchFamily="34" charset="0"/>
                <a:cs typeface="Arial" panose="020B0604020202020204" pitchFamily="34" charset="0"/>
              </a:rPr>
            </a:br>
            <a:r>
              <a:rPr kumimoji="0" lang="en-US" altLang="en-US" b="1" i="0" u="none" strike="noStrike" cap="none" normalizeH="0" baseline="0" dirty="0">
                <a:ln>
                  <a:noFill/>
                </a:ln>
                <a:solidFill>
                  <a:srgbClr val="FFFFFF"/>
                </a:solidFill>
                <a:effectLst/>
                <a:latin typeface="Arial" panose="020B0604020202020204" pitchFamily="34" charset="0"/>
                <a:cs typeface="Arial" panose="020B0604020202020204" pitchFamily="34" charset="0"/>
              </a:rPr>
              <a:t>Measure</a:t>
            </a:r>
            <a:endParaRPr kumimoji="0" lang="en-US" altLang="en-US" b="1"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23" name="AutoShape 4"/>
          <p:cNvSpPr>
            <a:spLocks noChangeArrowheads="1"/>
          </p:cNvSpPr>
          <p:nvPr/>
        </p:nvSpPr>
        <p:spPr bwMode="auto">
          <a:xfrm>
            <a:off x="8963186" y="4053259"/>
            <a:ext cx="1346200" cy="823542"/>
          </a:xfrm>
          <a:prstGeom prst="roundRect">
            <a:avLst>
              <a:gd name="adj" fmla="val 16667"/>
            </a:avLst>
          </a:prstGeom>
          <a:solidFill>
            <a:srgbClr val="F48521"/>
          </a:solidFill>
          <a:ln w="25400"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F48521"/>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a:ln>
                  <a:noFill/>
                </a:ln>
                <a:solidFill>
                  <a:srgbClr val="000000"/>
                </a:solidFill>
                <a:effectLst/>
                <a:latin typeface="Arial" panose="020B0604020202020204" pitchFamily="34" charset="0"/>
                <a:cs typeface="Arial" panose="020B0604020202020204" pitchFamily="34" charset="0"/>
              </a:rPr>
              <a:t>Quality of Life Scale</a:t>
            </a:r>
            <a:endParaRPr kumimoji="0" lang="en-US" altLang="en-US" b="1"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30" name="AutoShape 6"/>
          <p:cNvSpPr>
            <a:spLocks noChangeArrowheads="1"/>
          </p:cNvSpPr>
          <p:nvPr/>
        </p:nvSpPr>
        <p:spPr bwMode="auto">
          <a:xfrm>
            <a:off x="8963186" y="5254933"/>
            <a:ext cx="1346200" cy="934018"/>
          </a:xfrm>
          <a:prstGeom prst="roundRect">
            <a:avLst>
              <a:gd name="adj" fmla="val 16667"/>
            </a:avLst>
          </a:prstGeom>
          <a:solidFill>
            <a:srgbClr val="76266E"/>
          </a:solidFill>
          <a:ln w="25400"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F48521"/>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a:ln>
                  <a:noFill/>
                </a:ln>
                <a:solidFill>
                  <a:srgbClr val="FFFFFF"/>
                </a:solidFill>
                <a:effectLst/>
                <a:latin typeface="Arial" panose="020B0604020202020204" pitchFamily="34" charset="0"/>
                <a:cs typeface="Arial" panose="020B0604020202020204" pitchFamily="34" charset="0"/>
              </a:rPr>
              <a:t>BASIS-24 </a:t>
            </a:r>
            <a:br>
              <a:rPr kumimoji="0" lang="en-US" altLang="en-US" b="1" i="0" u="none" strike="noStrike" cap="none" normalizeH="0" baseline="0" dirty="0">
                <a:ln>
                  <a:noFill/>
                </a:ln>
                <a:solidFill>
                  <a:srgbClr val="FFFFFF"/>
                </a:solidFill>
                <a:effectLst/>
                <a:latin typeface="Arial" panose="020B0604020202020204" pitchFamily="34" charset="0"/>
                <a:cs typeface="Arial" panose="020B0604020202020204" pitchFamily="34" charset="0"/>
              </a:rPr>
            </a:br>
            <a:r>
              <a:rPr kumimoji="0" lang="en-US" altLang="en-US" b="1" i="0" u="none" strike="noStrike" cap="none" normalizeH="0" baseline="0" dirty="0">
                <a:ln>
                  <a:noFill/>
                </a:ln>
                <a:solidFill>
                  <a:srgbClr val="FFFFFF"/>
                </a:solidFill>
                <a:effectLst/>
                <a:latin typeface="Arial" panose="020B0604020202020204" pitchFamily="34" charset="0"/>
                <a:cs typeface="Arial" panose="020B0604020202020204" pitchFamily="34" charset="0"/>
              </a:rPr>
              <a:t>Symptom </a:t>
            </a:r>
            <a:br>
              <a:rPr kumimoji="0" lang="en-US" altLang="en-US" b="1" i="0" u="none" strike="noStrike" cap="none" normalizeH="0" baseline="0" dirty="0">
                <a:ln>
                  <a:noFill/>
                </a:ln>
                <a:solidFill>
                  <a:srgbClr val="FFFFFF"/>
                </a:solidFill>
                <a:effectLst/>
                <a:latin typeface="Arial" panose="020B0604020202020204" pitchFamily="34" charset="0"/>
                <a:cs typeface="Arial" panose="020B0604020202020204" pitchFamily="34" charset="0"/>
              </a:rPr>
            </a:br>
            <a:r>
              <a:rPr kumimoji="0" lang="en-US" altLang="en-US" b="1" i="0" u="none" strike="noStrike" cap="none" normalizeH="0" baseline="0" dirty="0">
                <a:ln>
                  <a:noFill/>
                </a:ln>
                <a:solidFill>
                  <a:srgbClr val="FFFFFF"/>
                </a:solidFill>
                <a:effectLst/>
                <a:latin typeface="Arial" panose="020B0604020202020204" pitchFamily="34" charset="0"/>
                <a:cs typeface="Arial" panose="020B0604020202020204" pitchFamily="34" charset="0"/>
              </a:rPr>
              <a:t>Measure</a:t>
            </a:r>
            <a:endParaRPr kumimoji="0" lang="en-US" altLang="en-US" b="1"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31" name="AutoShape 13"/>
          <p:cNvSpPr>
            <a:spLocks noChangeArrowheads="1"/>
          </p:cNvSpPr>
          <p:nvPr/>
        </p:nvSpPr>
        <p:spPr bwMode="auto">
          <a:xfrm>
            <a:off x="8935397" y="2813328"/>
            <a:ext cx="1401777" cy="918594"/>
          </a:xfrm>
          <a:prstGeom prst="roundRect">
            <a:avLst>
              <a:gd name="adj" fmla="val 16667"/>
            </a:avLst>
          </a:prstGeom>
          <a:solidFill>
            <a:srgbClr val="AFD125"/>
          </a:solidFill>
          <a:ln w="25400"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F48521"/>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a:ln>
                  <a:noFill/>
                </a:ln>
                <a:solidFill>
                  <a:srgbClr val="000000"/>
                </a:solidFill>
                <a:effectLst/>
                <a:latin typeface="Arial" panose="020B0604020202020204" pitchFamily="34" charset="0"/>
                <a:cs typeface="Arial" panose="020B0604020202020204" pitchFamily="34" charset="0"/>
              </a:rPr>
              <a:t>A4i Experience Survey</a:t>
            </a:r>
            <a:endParaRPr kumimoji="0" lang="en-US" altLang="en-US" b="1"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ustDataLst>
      <p:tags r:id="rId1"/>
    </p:custDataLst>
    <p:extLst>
      <p:ext uri="{BB962C8B-B14F-4D97-AF65-F5344CB8AC3E}">
        <p14:creationId xmlns:p14="http://schemas.microsoft.com/office/powerpoint/2010/main" val="14334394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grpSp>
        <p:nvGrpSpPr>
          <p:cNvPr id="4" name="Group 3"/>
          <p:cNvGrpSpPr/>
          <p:nvPr/>
        </p:nvGrpSpPr>
        <p:grpSpPr>
          <a:xfrm>
            <a:off x="8065736" y="2998287"/>
            <a:ext cx="3441290" cy="3566466"/>
            <a:chOff x="392639" y="3066953"/>
            <a:chExt cx="3441290" cy="3566466"/>
          </a:xfrm>
        </p:grpSpPr>
        <p:sp>
          <p:nvSpPr>
            <p:cNvPr id="22" name="Oval 21"/>
            <p:cNvSpPr/>
            <p:nvPr/>
          </p:nvSpPr>
          <p:spPr>
            <a:xfrm>
              <a:off x="392639" y="4077350"/>
              <a:ext cx="3441290" cy="1190746"/>
            </a:xfrm>
            <a:prstGeom prst="ellipse">
              <a:avLst/>
            </a:prstGeom>
            <a:solidFill>
              <a:schemeClr val="accent4">
                <a:lumMod val="75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6"/>
            <p:cNvGrpSpPr/>
            <p:nvPr/>
          </p:nvGrpSpPr>
          <p:grpSpPr>
            <a:xfrm>
              <a:off x="657184" y="3066953"/>
              <a:ext cx="3065658" cy="2046779"/>
              <a:chOff x="111881" y="2277520"/>
              <a:chExt cx="3065658" cy="2046779"/>
            </a:xfrm>
          </p:grpSpPr>
          <p:sp>
            <p:nvSpPr>
              <p:cNvPr id="8" name="TextBox 7"/>
              <p:cNvSpPr txBox="1"/>
              <p:nvPr/>
            </p:nvSpPr>
            <p:spPr>
              <a:xfrm>
                <a:off x="111881" y="2277520"/>
                <a:ext cx="3065658" cy="523220"/>
              </a:xfrm>
              <a:prstGeom prst="rect">
                <a:avLst/>
              </a:prstGeom>
              <a:noFill/>
            </p:spPr>
            <p:txBody>
              <a:bodyPr wrap="square" rtlCol="0">
                <a:spAutoFit/>
              </a:bodyPr>
              <a:lstStyle/>
              <a:p>
                <a:r>
                  <a:rPr lang="en-US" sz="2800" b="1" dirty="0">
                    <a:solidFill>
                      <a:schemeClr val="bg1"/>
                    </a:solidFill>
                    <a:latin typeface="Arial" panose="020B0604020202020204" pitchFamily="34" charset="0"/>
                    <a:cs typeface="Arial" panose="020B0604020202020204" pitchFamily="34" charset="0"/>
                  </a:rPr>
                  <a:t>Graduated Pilot </a:t>
                </a:r>
              </a:p>
            </p:txBody>
          </p:sp>
          <p:sp>
            <p:nvSpPr>
              <p:cNvPr id="9" name="Rectangle 8"/>
              <p:cNvSpPr/>
              <p:nvPr/>
            </p:nvSpPr>
            <p:spPr>
              <a:xfrm>
                <a:off x="263654" y="3370192"/>
                <a:ext cx="2706624" cy="954107"/>
              </a:xfrm>
              <a:prstGeom prst="rect">
                <a:avLst/>
              </a:prstGeom>
            </p:spPr>
            <p:txBody>
              <a:bodyPr wrap="square">
                <a:spAutoFit/>
              </a:bodyPr>
              <a:lstStyle/>
              <a:p>
                <a:pPr algn="ctr"/>
                <a:r>
                  <a:rPr lang="en-US" sz="2800" b="1" dirty="0">
                    <a:solidFill>
                      <a:schemeClr val="bg1"/>
                    </a:solidFill>
                    <a:latin typeface="Arial" panose="020B0604020202020204" pitchFamily="34" charset="0"/>
                    <a:cs typeface="Arial" panose="020B0604020202020204" pitchFamily="34" charset="0"/>
                  </a:rPr>
                  <a:t>50 completed 6-Months Pilot</a:t>
                </a:r>
                <a:endParaRPr lang="en-US" sz="2800" b="1" i="1" dirty="0">
                  <a:solidFill>
                    <a:schemeClr val="bg1"/>
                  </a:solidFill>
                  <a:latin typeface="Arial" panose="020B0604020202020204" pitchFamily="34" charset="0"/>
                  <a:cs typeface="Arial" panose="020B0604020202020204" pitchFamily="34" charset="0"/>
                </a:endParaRPr>
              </a:p>
            </p:txBody>
          </p:sp>
          <p:sp>
            <p:nvSpPr>
              <p:cNvPr id="10" name="Rectangle 9"/>
              <p:cNvSpPr/>
              <p:nvPr/>
            </p:nvSpPr>
            <p:spPr>
              <a:xfrm flipV="1">
                <a:off x="268887" y="2883237"/>
                <a:ext cx="2653572" cy="104913"/>
              </a:xfrm>
              <a:prstGeom prst="rect">
                <a:avLst/>
              </a:prstGeom>
              <a:solidFill>
                <a:schemeClr val="accent4">
                  <a:lumMod val="75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grpSp>
        <p:sp>
          <p:nvSpPr>
            <p:cNvPr id="19" name="TextBox 18"/>
            <p:cNvSpPr txBox="1"/>
            <p:nvPr/>
          </p:nvSpPr>
          <p:spPr>
            <a:xfrm>
              <a:off x="611141" y="5433090"/>
              <a:ext cx="3222788" cy="1200329"/>
            </a:xfrm>
            <a:prstGeom prst="rect">
              <a:avLst/>
            </a:prstGeom>
            <a:noFill/>
          </p:spPr>
          <p:txBody>
            <a:bodyPr wrap="square" rtlCol="0">
              <a:spAutoFit/>
            </a:bodyPr>
            <a:lstStyle/>
            <a:p>
              <a:pPr algn="ctr"/>
              <a:r>
                <a:rPr lang="en-US" sz="2400" i="1" dirty="0">
                  <a:solidFill>
                    <a:schemeClr val="bg1"/>
                  </a:solidFill>
                  <a:latin typeface="Arial" panose="020B0604020202020204" pitchFamily="34" charset="0"/>
                  <a:cs typeface="Arial" panose="020B0604020202020204" pitchFamily="34" charset="0"/>
                </a:rPr>
                <a:t>3 dropped and then re-enrolled and completed Pilot </a:t>
              </a:r>
            </a:p>
          </p:txBody>
        </p:sp>
      </p:grpSp>
      <p:grpSp>
        <p:nvGrpSpPr>
          <p:cNvPr id="6" name="Group 5"/>
          <p:cNvGrpSpPr/>
          <p:nvPr/>
        </p:nvGrpSpPr>
        <p:grpSpPr>
          <a:xfrm>
            <a:off x="4193107" y="2670314"/>
            <a:ext cx="3441290" cy="3535267"/>
            <a:chOff x="4246941" y="2745305"/>
            <a:chExt cx="3441290" cy="3535267"/>
          </a:xfrm>
        </p:grpSpPr>
        <p:sp>
          <p:nvSpPr>
            <p:cNvPr id="38" name="Oval 37"/>
            <p:cNvSpPr/>
            <p:nvPr/>
          </p:nvSpPr>
          <p:spPr>
            <a:xfrm>
              <a:off x="4246941" y="4047631"/>
              <a:ext cx="3441290" cy="1190746"/>
            </a:xfrm>
            <a:prstGeom prst="ellipse">
              <a:avLst/>
            </a:prstGeom>
            <a:solidFill>
              <a:srgbClr val="002060"/>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 name="Group 4"/>
            <p:cNvGrpSpPr/>
            <p:nvPr/>
          </p:nvGrpSpPr>
          <p:grpSpPr>
            <a:xfrm>
              <a:off x="4363669" y="2745305"/>
              <a:ext cx="3207833" cy="3535267"/>
              <a:chOff x="4368214" y="2712714"/>
              <a:chExt cx="3207833" cy="3535267"/>
            </a:xfrm>
          </p:grpSpPr>
          <p:grpSp>
            <p:nvGrpSpPr>
              <p:cNvPr id="11" name="Group 10"/>
              <p:cNvGrpSpPr/>
              <p:nvPr/>
            </p:nvGrpSpPr>
            <p:grpSpPr>
              <a:xfrm>
                <a:off x="4498313" y="2712714"/>
                <a:ext cx="2947634" cy="2391114"/>
                <a:chOff x="4567777" y="1865036"/>
                <a:chExt cx="2947634" cy="2391114"/>
              </a:xfrm>
            </p:grpSpPr>
            <p:sp>
              <p:nvSpPr>
                <p:cNvPr id="12" name="Rectangle 11"/>
                <p:cNvSpPr/>
                <p:nvPr/>
              </p:nvSpPr>
              <p:spPr>
                <a:xfrm>
                  <a:off x="4716766" y="3302043"/>
                  <a:ext cx="2706624" cy="954107"/>
                </a:xfrm>
                <a:prstGeom prst="rect">
                  <a:avLst/>
                </a:prstGeom>
              </p:spPr>
              <p:txBody>
                <a:bodyPr wrap="square">
                  <a:spAutoFit/>
                </a:bodyPr>
                <a:lstStyle/>
                <a:p>
                  <a:pPr algn="ctr"/>
                  <a:r>
                    <a:rPr lang="en-US" sz="2800" b="1" dirty="0">
                      <a:solidFill>
                        <a:schemeClr val="bg1"/>
                      </a:solidFill>
                      <a:latin typeface="Arial" panose="020B0604020202020204" pitchFamily="34" charset="0"/>
                      <a:cs typeface="Arial" panose="020B0604020202020204" pitchFamily="34" charset="0"/>
                    </a:rPr>
                    <a:t>31 completed 3-Months </a:t>
                  </a:r>
                  <a:endParaRPr lang="en-US" sz="2800" b="1" i="1" dirty="0">
                    <a:solidFill>
                      <a:schemeClr val="bg1"/>
                    </a:solidFill>
                    <a:latin typeface="Arial" panose="020B0604020202020204" pitchFamily="34" charset="0"/>
                    <a:cs typeface="Arial" panose="020B0604020202020204" pitchFamily="34" charset="0"/>
                  </a:endParaRPr>
                </a:p>
              </p:txBody>
            </p:sp>
            <p:sp>
              <p:nvSpPr>
                <p:cNvPr id="13" name="TextBox 12"/>
                <p:cNvSpPr txBox="1"/>
                <p:nvPr/>
              </p:nvSpPr>
              <p:spPr>
                <a:xfrm>
                  <a:off x="4567777" y="1865036"/>
                  <a:ext cx="2947634" cy="954107"/>
                </a:xfrm>
                <a:prstGeom prst="rect">
                  <a:avLst/>
                </a:prstGeom>
                <a:noFill/>
              </p:spPr>
              <p:txBody>
                <a:bodyPr wrap="square" rtlCol="0">
                  <a:spAutoFit/>
                </a:bodyPr>
                <a:lstStyle/>
                <a:p>
                  <a:pPr algn="ctr"/>
                  <a:r>
                    <a:rPr lang="en-US" sz="2800" b="1" dirty="0">
                      <a:solidFill>
                        <a:schemeClr val="bg1"/>
                      </a:solidFill>
                      <a:latin typeface="Arial" panose="020B0604020202020204" pitchFamily="34" charset="0"/>
                      <a:cs typeface="Arial" panose="020B0604020202020204" pitchFamily="34" charset="0"/>
                    </a:rPr>
                    <a:t>In Progress or Discontinued</a:t>
                  </a:r>
                </a:p>
              </p:txBody>
            </p:sp>
            <p:sp>
              <p:nvSpPr>
                <p:cNvPr id="14" name="Rectangle 13"/>
                <p:cNvSpPr/>
                <p:nvPr/>
              </p:nvSpPr>
              <p:spPr>
                <a:xfrm flipV="1">
                  <a:off x="4567777" y="2824990"/>
                  <a:ext cx="2891136" cy="89521"/>
                </a:xfrm>
                <a:prstGeom prst="rect">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grpSp>
          <p:sp>
            <p:nvSpPr>
              <p:cNvPr id="20" name="TextBox 19"/>
              <p:cNvSpPr txBox="1"/>
              <p:nvPr/>
            </p:nvSpPr>
            <p:spPr>
              <a:xfrm>
                <a:off x="4368214" y="5416984"/>
                <a:ext cx="3207833" cy="830997"/>
              </a:xfrm>
              <a:prstGeom prst="rect">
                <a:avLst/>
              </a:prstGeom>
              <a:noFill/>
            </p:spPr>
            <p:txBody>
              <a:bodyPr wrap="square" rtlCol="0">
                <a:spAutoFit/>
              </a:bodyPr>
              <a:lstStyle/>
              <a:p>
                <a:pPr algn="ctr"/>
                <a:r>
                  <a:rPr lang="en-US" sz="2400" i="1" dirty="0">
                    <a:solidFill>
                      <a:schemeClr val="bg1"/>
                    </a:solidFill>
                    <a:latin typeface="Arial" panose="020B0604020202020204" pitchFamily="34" charset="0"/>
                    <a:cs typeface="Arial" panose="020B0604020202020204" pitchFamily="34" charset="0"/>
                  </a:rPr>
                  <a:t>4 completed 3 months and then withdrew </a:t>
                </a:r>
              </a:p>
            </p:txBody>
          </p:sp>
        </p:grpSp>
      </p:grpSp>
      <p:grpSp>
        <p:nvGrpSpPr>
          <p:cNvPr id="23" name="Group 22"/>
          <p:cNvGrpSpPr/>
          <p:nvPr/>
        </p:nvGrpSpPr>
        <p:grpSpPr>
          <a:xfrm>
            <a:off x="343900" y="3044903"/>
            <a:ext cx="3596346" cy="3160678"/>
            <a:chOff x="8097301" y="3087302"/>
            <a:chExt cx="3596346" cy="3160678"/>
          </a:xfrm>
        </p:grpSpPr>
        <p:sp>
          <p:nvSpPr>
            <p:cNvPr id="39" name="Oval 38"/>
            <p:cNvSpPr/>
            <p:nvPr/>
          </p:nvSpPr>
          <p:spPr>
            <a:xfrm>
              <a:off x="8097301" y="4042247"/>
              <a:ext cx="3596346" cy="1190746"/>
            </a:xfrm>
            <a:prstGeom prst="ellipse">
              <a:avLst/>
            </a:prstGeom>
            <a:solidFill>
              <a:srgbClr val="646238"/>
            </a:solidFill>
            <a:ln>
              <a:solidFill>
                <a:srgbClr val="6462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p:txBody>
        </p:sp>
        <p:grpSp>
          <p:nvGrpSpPr>
            <p:cNvPr id="15" name="Group 14"/>
            <p:cNvGrpSpPr/>
            <p:nvPr/>
          </p:nvGrpSpPr>
          <p:grpSpPr>
            <a:xfrm>
              <a:off x="8498234" y="3087302"/>
              <a:ext cx="2706624" cy="2027371"/>
              <a:chOff x="8406021" y="2605507"/>
              <a:chExt cx="2706624" cy="2027371"/>
            </a:xfrm>
          </p:grpSpPr>
          <p:sp>
            <p:nvSpPr>
              <p:cNvPr id="16" name="Rectangle 15"/>
              <p:cNvSpPr/>
              <p:nvPr/>
            </p:nvSpPr>
            <p:spPr>
              <a:xfrm>
                <a:off x="8406021" y="3678771"/>
                <a:ext cx="2706624" cy="954107"/>
              </a:xfrm>
              <a:prstGeom prst="rect">
                <a:avLst/>
              </a:prstGeom>
            </p:spPr>
            <p:txBody>
              <a:bodyPr wrap="square">
                <a:spAutoFit/>
              </a:bodyPr>
              <a:lstStyle/>
              <a:p>
                <a:pPr algn="ctr"/>
                <a:r>
                  <a:rPr lang="en-US" sz="2800" b="1" dirty="0">
                    <a:solidFill>
                      <a:schemeClr val="bg1"/>
                    </a:solidFill>
                    <a:latin typeface="Arial" panose="020B0604020202020204" pitchFamily="34" charset="0"/>
                    <a:cs typeface="Arial" panose="020B0604020202020204" pitchFamily="34" charset="0"/>
                  </a:rPr>
                  <a:t>21 completed 1-Month </a:t>
                </a:r>
                <a:endParaRPr lang="en-US" sz="2800" b="1" i="1" dirty="0">
                  <a:solidFill>
                    <a:schemeClr val="bg1"/>
                  </a:solidFill>
                  <a:latin typeface="Arial" panose="020B0604020202020204" pitchFamily="34" charset="0"/>
                  <a:cs typeface="Arial" panose="020B0604020202020204" pitchFamily="34" charset="0"/>
                </a:endParaRPr>
              </a:p>
            </p:txBody>
          </p:sp>
          <p:sp>
            <p:nvSpPr>
              <p:cNvPr id="17" name="Rectangle 16"/>
              <p:cNvSpPr/>
              <p:nvPr/>
            </p:nvSpPr>
            <p:spPr>
              <a:xfrm flipV="1">
                <a:off x="8406021" y="3187886"/>
                <a:ext cx="2623007" cy="92508"/>
              </a:xfrm>
              <a:prstGeom prst="rect">
                <a:avLst/>
              </a:prstGeom>
              <a:solidFill>
                <a:srgbClr val="646238"/>
              </a:solidFill>
              <a:ln>
                <a:solidFill>
                  <a:srgbClr val="6462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8" name="TextBox 17"/>
              <p:cNvSpPr txBox="1"/>
              <p:nvPr/>
            </p:nvSpPr>
            <p:spPr>
              <a:xfrm>
                <a:off x="8505858" y="2605507"/>
                <a:ext cx="2487778" cy="523220"/>
              </a:xfrm>
              <a:prstGeom prst="rect">
                <a:avLst/>
              </a:prstGeom>
              <a:noFill/>
            </p:spPr>
            <p:txBody>
              <a:bodyPr wrap="square" rtlCol="0">
                <a:spAutoFit/>
              </a:bodyPr>
              <a:lstStyle/>
              <a:p>
                <a:pPr algn="ctr"/>
                <a:r>
                  <a:rPr lang="en-US" sz="2800" b="1" dirty="0">
                    <a:solidFill>
                      <a:schemeClr val="bg1"/>
                    </a:solidFill>
                    <a:latin typeface="Arial" panose="020B0604020202020204" pitchFamily="34" charset="0"/>
                    <a:cs typeface="Arial" panose="020B0604020202020204" pitchFamily="34" charset="0"/>
                  </a:rPr>
                  <a:t>In Progress</a:t>
                </a:r>
              </a:p>
            </p:txBody>
          </p:sp>
        </p:grpSp>
        <p:sp>
          <p:nvSpPr>
            <p:cNvPr id="21" name="TextBox 20"/>
            <p:cNvSpPr txBox="1"/>
            <p:nvPr/>
          </p:nvSpPr>
          <p:spPr>
            <a:xfrm>
              <a:off x="8598071" y="5416983"/>
              <a:ext cx="2698595" cy="830997"/>
            </a:xfrm>
            <a:prstGeom prst="rect">
              <a:avLst/>
            </a:prstGeom>
            <a:noFill/>
          </p:spPr>
          <p:txBody>
            <a:bodyPr wrap="square" rtlCol="0">
              <a:spAutoFit/>
            </a:bodyPr>
            <a:lstStyle/>
            <a:p>
              <a:pPr algn="ctr"/>
              <a:r>
                <a:rPr lang="en-US" sz="2400" dirty="0">
                  <a:solidFill>
                    <a:schemeClr val="bg1"/>
                  </a:solidFill>
                  <a:latin typeface="Arial" panose="020B0604020202020204" pitchFamily="34" charset="0"/>
                  <a:cs typeface="Arial" panose="020B0604020202020204" pitchFamily="34" charset="0"/>
                </a:rPr>
                <a:t>9 </a:t>
              </a:r>
              <a:r>
                <a:rPr lang="en-US" sz="2400" i="1" dirty="0">
                  <a:solidFill>
                    <a:schemeClr val="bg1"/>
                  </a:solidFill>
                  <a:latin typeface="Arial" panose="020B0604020202020204" pitchFamily="34" charset="0"/>
                  <a:cs typeface="Arial" panose="020B0604020202020204" pitchFamily="34" charset="0"/>
                </a:rPr>
                <a:t>withdrew</a:t>
              </a:r>
              <a:r>
                <a:rPr lang="en-US" sz="2400" dirty="0">
                  <a:solidFill>
                    <a:schemeClr val="bg1"/>
                  </a:solidFill>
                  <a:latin typeface="Arial" panose="020B0604020202020204" pitchFamily="34" charset="0"/>
                  <a:cs typeface="Arial" panose="020B0604020202020204" pitchFamily="34" charset="0"/>
                </a:rPr>
                <a:t> after     </a:t>
              </a:r>
              <a:r>
                <a:rPr lang="en-US" sz="2400" i="1" dirty="0">
                  <a:solidFill>
                    <a:schemeClr val="bg1"/>
                  </a:solidFill>
                  <a:latin typeface="Arial" panose="020B0604020202020204" pitchFamily="34" charset="0"/>
                  <a:cs typeface="Arial" panose="020B0604020202020204" pitchFamily="34" charset="0"/>
                </a:rPr>
                <a:t>1 month  </a:t>
              </a:r>
            </a:p>
          </p:txBody>
        </p:sp>
      </p:grpSp>
      <p:sp>
        <p:nvSpPr>
          <p:cNvPr id="3" name="Rectangle 2"/>
          <p:cNvSpPr/>
          <p:nvPr/>
        </p:nvSpPr>
        <p:spPr>
          <a:xfrm>
            <a:off x="3332448" y="362722"/>
            <a:ext cx="5863593" cy="646331"/>
          </a:xfrm>
          <a:prstGeom prst="rect">
            <a:avLst/>
          </a:prstGeom>
          <a:solidFill>
            <a:srgbClr val="7030A0"/>
          </a:solidFill>
        </p:spPr>
        <p:txBody>
          <a:bodyPr wrap="none">
            <a:spAutoFit/>
          </a:bodyPr>
          <a:lstStyle/>
          <a:p>
            <a:pPr algn="ctr"/>
            <a:r>
              <a:rPr lang="en-US" sz="3600" b="1" dirty="0">
                <a:solidFill>
                  <a:schemeClr val="bg1"/>
                </a:solidFill>
                <a:latin typeface="Arial" panose="020B0604020202020204" pitchFamily="34" charset="0"/>
                <a:cs typeface="Arial" panose="020B0604020202020204" pitchFamily="34" charset="0"/>
              </a:rPr>
              <a:t>A4i PILOT PARTICIPANTS</a:t>
            </a:r>
          </a:p>
        </p:txBody>
      </p:sp>
      <p:sp>
        <p:nvSpPr>
          <p:cNvPr id="27" name="Rounded Rectangle 26"/>
          <p:cNvSpPr/>
          <p:nvPr/>
        </p:nvSpPr>
        <p:spPr>
          <a:xfrm>
            <a:off x="3964665" y="1321971"/>
            <a:ext cx="4186467" cy="1000125"/>
          </a:xfrm>
          <a:prstGeom prst="roundRect">
            <a:avLst/>
          </a:prstGeom>
          <a:solidFill>
            <a:srgbClr val="7B92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5"/>
          <p:cNvSpPr txBox="1">
            <a:spLocks/>
          </p:cNvSpPr>
          <p:nvPr/>
        </p:nvSpPr>
        <p:spPr>
          <a:xfrm>
            <a:off x="4015584" y="1387472"/>
            <a:ext cx="4084627" cy="902122"/>
          </a:xfrm>
          <a:prstGeom prst="rect">
            <a:avLst/>
          </a:prstGeom>
          <a:noFill/>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200" b="1" dirty="0">
                <a:solidFill>
                  <a:schemeClr val="bg1"/>
                </a:solidFill>
                <a:latin typeface="Arial" panose="020B0604020202020204" pitchFamily="34" charset="0"/>
                <a:cs typeface="Arial" panose="020B0604020202020204" pitchFamily="34" charset="0"/>
              </a:rPr>
              <a:t>TOTAL ENROLLED: </a:t>
            </a:r>
          </a:p>
          <a:p>
            <a:pPr algn="ctr"/>
            <a:r>
              <a:rPr lang="en-US" sz="3200" b="1" dirty="0">
                <a:solidFill>
                  <a:schemeClr val="bg1"/>
                </a:solidFill>
                <a:latin typeface="Arial" panose="020B0604020202020204" pitchFamily="34" charset="0"/>
                <a:cs typeface="Arial" panose="020B0604020202020204" pitchFamily="34" charset="0"/>
              </a:rPr>
              <a:t>102 Consumers</a:t>
            </a:r>
          </a:p>
        </p:txBody>
      </p:sp>
      <p:sp>
        <p:nvSpPr>
          <p:cNvPr id="32" name="Left Arrow 31"/>
          <p:cNvSpPr/>
          <p:nvPr/>
        </p:nvSpPr>
        <p:spPr>
          <a:xfrm flipH="1">
            <a:off x="3693911" y="4445655"/>
            <a:ext cx="617087" cy="386806"/>
          </a:xfrm>
          <a:prstGeom prst="leftArrow">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Left Arrow 35"/>
          <p:cNvSpPr/>
          <p:nvPr/>
        </p:nvSpPr>
        <p:spPr>
          <a:xfrm flipH="1">
            <a:off x="7548408" y="4444217"/>
            <a:ext cx="615298" cy="386806"/>
          </a:xfrm>
          <a:prstGeom prst="leftArrow">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ustDataLst>
      <p:tags r:id="rId1"/>
    </p:custDataLst>
    <p:extLst>
      <p:ext uri="{BB962C8B-B14F-4D97-AF65-F5344CB8AC3E}">
        <p14:creationId xmlns:p14="http://schemas.microsoft.com/office/powerpoint/2010/main" val="3377612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2102961" y="330550"/>
            <a:ext cx="8013289" cy="701675"/>
          </a:xfrm>
          <a:noFill/>
        </p:spPr>
        <p:txBody>
          <a:bodyPr>
            <a:noAutofit/>
          </a:bodyPr>
          <a:lstStyle/>
          <a:p>
            <a:pPr lvl="0" algn="ctr" eaLnBrk="0" fontAlgn="base" hangingPunct="0">
              <a:lnSpc>
                <a:spcPct val="100000"/>
              </a:lnSpc>
              <a:spcAft>
                <a:spcPct val="0"/>
              </a:spcAft>
            </a:pPr>
            <a:r>
              <a:rPr lang="en-US" altLang="en-US" sz="3600" b="1" dirty="0">
                <a:solidFill>
                  <a:schemeClr val="bg1"/>
                </a:solidFill>
                <a:latin typeface="Arial" panose="020B0604020202020204" pitchFamily="34" charset="0"/>
                <a:cs typeface="Arial" panose="020B0604020202020204" pitchFamily="34" charset="0"/>
              </a:rPr>
              <a:t>Participant Demographics (N= 102)</a:t>
            </a:r>
            <a:endParaRPr lang="en-US" sz="3600" b="1" dirty="0">
              <a:solidFill>
                <a:schemeClr val="bg1"/>
              </a:solidFill>
              <a:latin typeface="Arial" panose="020B0604020202020204" pitchFamily="34" charset="0"/>
              <a:cs typeface="Arial" panose="020B0604020202020204" pitchFamily="34" charset="0"/>
            </a:endParaRPr>
          </a:p>
        </p:txBody>
      </p:sp>
      <p:sp>
        <p:nvSpPr>
          <p:cNvPr id="4" name="Flowchart: Alternate Process 3"/>
          <p:cNvSpPr/>
          <p:nvPr/>
        </p:nvSpPr>
        <p:spPr>
          <a:xfrm>
            <a:off x="7481682" y="2034646"/>
            <a:ext cx="4474028" cy="1220880"/>
          </a:xfrm>
          <a:prstGeom prst="flowChartAlternateProcess">
            <a:avLst/>
          </a:prstGeom>
          <a:solidFill>
            <a:schemeClr val="accent3">
              <a:lumMod val="20000"/>
              <a:lumOff val="80000"/>
            </a:schemeClr>
          </a:solidFill>
          <a:ln>
            <a:solidFill>
              <a:schemeClr val="accent3">
                <a:lumMod val="20000"/>
                <a:lumOff val="80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3" name="TextBox 2"/>
          <p:cNvSpPr txBox="1"/>
          <p:nvPr/>
        </p:nvSpPr>
        <p:spPr>
          <a:xfrm>
            <a:off x="7576320" y="2097286"/>
            <a:ext cx="4284753" cy="1384995"/>
          </a:xfrm>
          <a:prstGeom prst="rect">
            <a:avLst/>
          </a:prstGeom>
          <a:noFill/>
        </p:spPr>
        <p:txBody>
          <a:bodyPr wrap="square" rtlCol="0">
            <a:spAutoFit/>
          </a:bodyPr>
          <a:lstStyle/>
          <a:p>
            <a:pPr algn="ctr"/>
            <a:r>
              <a:rPr lang="en-US" sz="2800" b="1" dirty="0">
                <a:latin typeface="Arial" panose="020B0604020202020204" pitchFamily="34" charset="0"/>
                <a:cs typeface="Arial" panose="020B0604020202020204" pitchFamily="34" charset="0"/>
              </a:rPr>
              <a:t>GENDER</a:t>
            </a:r>
          </a:p>
          <a:p>
            <a:pPr algn="ctr"/>
            <a:r>
              <a:rPr lang="en-US" sz="2400" b="1" dirty="0">
                <a:latin typeface="Arial" panose="020B0604020202020204" pitchFamily="34" charset="0"/>
                <a:cs typeface="Arial" panose="020B0604020202020204" pitchFamily="34" charset="0"/>
              </a:rPr>
              <a:t>53.9% Male, 42.2% Female</a:t>
            </a:r>
          </a:p>
          <a:p>
            <a:endParaRPr lang="en-US" sz="1200" dirty="0">
              <a:latin typeface="Arial Rounded MT Bold" panose="020F0704030504030204" pitchFamily="34" charset="0"/>
            </a:endParaRPr>
          </a:p>
          <a:p>
            <a:endParaRPr lang="en-US" sz="1000" dirty="0">
              <a:latin typeface="Arial Rounded MT Bold" panose="020F0704030504030204" pitchFamily="34" charset="0"/>
            </a:endParaRPr>
          </a:p>
          <a:p>
            <a:pPr marL="285750" indent="-285750">
              <a:buFont typeface="Arial" panose="020B0604020202020204" pitchFamily="34" charset="0"/>
              <a:buChar char="•"/>
            </a:pPr>
            <a:endParaRPr lang="en-US" sz="1000" dirty="0">
              <a:latin typeface="Arial Rounded MT Bold" panose="020F0704030504030204" pitchFamily="34" charset="0"/>
            </a:endParaRPr>
          </a:p>
        </p:txBody>
      </p:sp>
      <p:graphicFrame>
        <p:nvGraphicFramePr>
          <p:cNvPr id="8" name="Chart 7"/>
          <p:cNvGraphicFramePr>
            <a:graphicFrameLocks/>
          </p:cNvGraphicFramePr>
          <p:nvPr>
            <p:extLst>
              <p:ext uri="{D42A27DB-BD31-4B8C-83A1-F6EECF244321}">
                <p14:modId xmlns:p14="http://schemas.microsoft.com/office/powerpoint/2010/main" val="3641133128"/>
              </p:ext>
            </p:extLst>
          </p:nvPr>
        </p:nvGraphicFramePr>
        <p:xfrm>
          <a:off x="171943" y="1484670"/>
          <a:ext cx="7208571" cy="4899441"/>
        </p:xfrm>
        <a:graphic>
          <a:graphicData uri="http://schemas.openxmlformats.org/drawingml/2006/chart">
            <c:chart xmlns:c="http://schemas.openxmlformats.org/drawingml/2006/chart" xmlns:r="http://schemas.openxmlformats.org/officeDocument/2006/relationships" r:id="rId4"/>
          </a:graphicData>
        </a:graphic>
      </p:graphicFrame>
      <p:sp>
        <p:nvSpPr>
          <p:cNvPr id="6" name="Flowchart: Alternate Process 5"/>
          <p:cNvSpPr/>
          <p:nvPr/>
        </p:nvSpPr>
        <p:spPr>
          <a:xfrm>
            <a:off x="7504543" y="4058808"/>
            <a:ext cx="4474028" cy="1564752"/>
          </a:xfrm>
          <a:prstGeom prst="flowChartAlternateProcess">
            <a:avLst/>
          </a:prstGeom>
          <a:solidFill>
            <a:schemeClr val="accent2">
              <a:lumMod val="40000"/>
              <a:lumOff val="60000"/>
            </a:schemeClr>
          </a:solidFill>
          <a:ln>
            <a:solidFill>
              <a:schemeClr val="accent2">
                <a:lumMod val="40000"/>
                <a:lumOff val="60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2800" b="1" dirty="0">
                <a:solidFill>
                  <a:schemeClr val="tx1"/>
                </a:solidFill>
                <a:latin typeface="Arial" panose="020B0604020202020204" pitchFamily="34" charset="0"/>
                <a:cs typeface="Arial" panose="020B0604020202020204" pitchFamily="34" charset="0"/>
              </a:rPr>
              <a:t>AGE</a:t>
            </a:r>
          </a:p>
          <a:p>
            <a:pPr algn="ctr"/>
            <a:r>
              <a:rPr lang="en-US" sz="2400" b="1" dirty="0">
                <a:solidFill>
                  <a:schemeClr val="tx1"/>
                </a:solidFill>
                <a:latin typeface="Arial" panose="020B0604020202020204" pitchFamily="34" charset="0"/>
                <a:cs typeface="Arial" panose="020B0604020202020204" pitchFamily="34" charset="0"/>
              </a:rPr>
              <a:t>78% 26 to 59 years</a:t>
            </a:r>
          </a:p>
          <a:p>
            <a:pPr algn="ctr"/>
            <a:r>
              <a:rPr lang="en-US" sz="2400" b="1" dirty="0">
                <a:solidFill>
                  <a:schemeClr val="tx1"/>
                </a:solidFill>
                <a:latin typeface="Arial" panose="020B0604020202020204" pitchFamily="34" charset="0"/>
                <a:cs typeface="Arial" panose="020B0604020202020204" pitchFamily="34" charset="0"/>
              </a:rPr>
              <a:t>17.6% TAY 16-25 years</a:t>
            </a:r>
            <a:endParaRPr lang="en-US" sz="1000" b="1" dirty="0">
              <a:solidFill>
                <a:schemeClr val="tx1"/>
              </a:solidFill>
              <a:latin typeface="Arial" panose="020B0604020202020204" pitchFamily="34" charset="0"/>
              <a:cs typeface="Arial" panose="020B0604020202020204" pitchFamily="34" charset="0"/>
            </a:endParaRPr>
          </a:p>
        </p:txBody>
      </p:sp>
      <p:cxnSp>
        <p:nvCxnSpPr>
          <p:cNvPr id="7" name="Straight Connector 6"/>
          <p:cNvCxnSpPr/>
          <p:nvPr/>
        </p:nvCxnSpPr>
        <p:spPr>
          <a:xfrm flipV="1">
            <a:off x="1994263" y="1032225"/>
            <a:ext cx="8121987" cy="16960"/>
          </a:xfrm>
          <a:prstGeom prst="line">
            <a:avLst/>
          </a:prstGeom>
          <a:ln w="57150">
            <a:solidFill>
              <a:srgbClr val="7030A0"/>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33567774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245069"/>
            <a:ext cx="12192000" cy="743063"/>
          </a:xfrm>
        </p:spPr>
        <p:txBody>
          <a:bodyPr>
            <a:noAutofit/>
          </a:bodyPr>
          <a:lstStyle/>
          <a:p>
            <a:pPr algn="ctr"/>
            <a:r>
              <a:rPr lang="en-US" sz="3600" b="1" dirty="0">
                <a:solidFill>
                  <a:schemeClr val="bg1"/>
                </a:solidFill>
                <a:latin typeface="Arial" panose="020B0604020202020204" pitchFamily="34" charset="0"/>
                <a:cs typeface="Arial" panose="020B0604020202020204" pitchFamily="34" charset="0"/>
              </a:rPr>
              <a:t>Technology Use Survey-All Participants (</a:t>
            </a:r>
            <a:r>
              <a:rPr lang="en-US" sz="3600" b="1" i="1" dirty="0">
                <a:solidFill>
                  <a:schemeClr val="bg1"/>
                </a:solidFill>
                <a:latin typeface="Arial" panose="020B0604020202020204" pitchFamily="34" charset="0"/>
                <a:cs typeface="Arial" panose="020B0604020202020204" pitchFamily="34" charset="0"/>
              </a:rPr>
              <a:t>N</a:t>
            </a:r>
            <a:r>
              <a:rPr lang="en-US" sz="3600" b="1" dirty="0">
                <a:solidFill>
                  <a:schemeClr val="bg1"/>
                </a:solidFill>
                <a:latin typeface="Arial" panose="020B0604020202020204" pitchFamily="34" charset="0"/>
                <a:cs typeface="Arial" panose="020B0604020202020204" pitchFamily="34" charset="0"/>
              </a:rPr>
              <a:t> = 102)</a:t>
            </a:r>
          </a:p>
        </p:txBody>
      </p:sp>
      <p:cxnSp>
        <p:nvCxnSpPr>
          <p:cNvPr id="15" name="Straight Connector 14"/>
          <p:cNvCxnSpPr/>
          <p:nvPr/>
        </p:nvCxnSpPr>
        <p:spPr>
          <a:xfrm flipV="1">
            <a:off x="252742" y="970715"/>
            <a:ext cx="11686516" cy="17417"/>
          </a:xfrm>
          <a:prstGeom prst="line">
            <a:avLst/>
          </a:prstGeom>
          <a:ln w="57150">
            <a:solidFill>
              <a:srgbClr val="7030A0"/>
            </a:solidFill>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297078" y="988132"/>
            <a:ext cx="11768551" cy="5539978"/>
          </a:xfrm>
          <a:prstGeom prst="rect">
            <a:avLst/>
          </a:prstGeom>
        </p:spPr>
        <p:txBody>
          <a:bodyPr wrap="square">
            <a:spAutoFit/>
          </a:bodyPr>
          <a:lstStyle/>
          <a:p>
            <a:pPr algn="ctr">
              <a:defRPr sz="2400" b="1" i="0" u="none" strike="noStrike" kern="1200" baseline="0">
                <a:solidFill>
                  <a:prstClr val="black">
                    <a:lumMod val="75000"/>
                    <a:lumOff val="25000"/>
                  </a:prstClr>
                </a:solidFill>
                <a:latin typeface="Arial Rounded MT Bold" panose="020F0704030504030204" pitchFamily="34" charset="0"/>
                <a:ea typeface="+mn-ea"/>
                <a:cs typeface="+mn-cs"/>
              </a:defRPr>
            </a:pPr>
            <a:r>
              <a:rPr lang="en-US" sz="3600" dirty="0">
                <a:solidFill>
                  <a:schemeClr val="bg1"/>
                </a:solidFill>
                <a:latin typeface="Arial" panose="020B0604020202020204" pitchFamily="34" charset="0"/>
                <a:cs typeface="Arial" panose="020B0604020202020204" pitchFamily="34" charset="0"/>
              </a:rPr>
              <a:t>Consumers regularly used various technology:</a:t>
            </a:r>
          </a:p>
          <a:p>
            <a:pPr algn="ctr">
              <a:defRPr sz="2400" b="1" i="0" u="none" strike="noStrike" kern="1200" baseline="0">
                <a:solidFill>
                  <a:prstClr val="black">
                    <a:lumMod val="75000"/>
                    <a:lumOff val="25000"/>
                  </a:prstClr>
                </a:solidFill>
                <a:latin typeface="Arial Rounded MT Bold" panose="020F0704030504030204" pitchFamily="34" charset="0"/>
                <a:ea typeface="+mn-ea"/>
                <a:cs typeface="+mn-cs"/>
              </a:defRPr>
            </a:pPr>
            <a:endParaRPr lang="en-US" sz="1200" dirty="0">
              <a:solidFill>
                <a:schemeClr val="bg1"/>
              </a:solidFill>
              <a:latin typeface="Arial" panose="020B0604020202020204" pitchFamily="34" charset="0"/>
              <a:cs typeface="Arial" panose="020B0604020202020204" pitchFamily="34" charset="0"/>
            </a:endParaRPr>
          </a:p>
          <a:p>
            <a:pPr marL="457200" indent="-457200">
              <a:spcAft>
                <a:spcPts val="1200"/>
              </a:spcAft>
              <a:buFont typeface="Wingdings" panose="05000000000000000000" pitchFamily="2" charset="2"/>
              <a:buChar char="ü"/>
              <a:defRPr sz="2400" b="1" i="0" u="none" strike="noStrike" kern="1200" baseline="0">
                <a:solidFill>
                  <a:prstClr val="black">
                    <a:lumMod val="75000"/>
                    <a:lumOff val="25000"/>
                  </a:prstClr>
                </a:solidFill>
                <a:latin typeface="Arial Rounded MT Bold" panose="020F0704030504030204" pitchFamily="34" charset="0"/>
                <a:ea typeface="+mn-ea"/>
                <a:cs typeface="+mn-cs"/>
              </a:defRPr>
            </a:pPr>
            <a:r>
              <a:rPr lang="en-US" sz="3200" dirty="0">
                <a:solidFill>
                  <a:schemeClr val="bg1"/>
                </a:solidFill>
                <a:latin typeface="Arial" panose="020B0604020202020204" pitchFamily="34" charset="0"/>
                <a:cs typeface="Arial" panose="020B0604020202020204" pitchFamily="34" charset="0"/>
              </a:rPr>
              <a:t>88% use a Smartphone</a:t>
            </a:r>
          </a:p>
          <a:p>
            <a:pPr marL="457200" indent="-457200">
              <a:spcAft>
                <a:spcPts val="1200"/>
              </a:spcAft>
              <a:buFont typeface="Wingdings" panose="05000000000000000000" pitchFamily="2" charset="2"/>
              <a:buChar char="ü"/>
              <a:defRPr sz="2400" b="1" i="0" u="none" strike="noStrike" kern="1200" baseline="0">
                <a:solidFill>
                  <a:prstClr val="black">
                    <a:lumMod val="75000"/>
                    <a:lumOff val="25000"/>
                  </a:prstClr>
                </a:solidFill>
                <a:latin typeface="Arial Rounded MT Bold" panose="020F0704030504030204" pitchFamily="34" charset="0"/>
                <a:ea typeface="+mn-ea"/>
                <a:cs typeface="+mn-cs"/>
              </a:defRPr>
            </a:pPr>
            <a:r>
              <a:rPr lang="en-US" sz="3200" dirty="0">
                <a:solidFill>
                  <a:schemeClr val="bg1"/>
                </a:solidFill>
                <a:latin typeface="Arial" panose="020B0604020202020204" pitchFamily="34" charset="0"/>
                <a:cs typeface="Arial" panose="020B0604020202020204" pitchFamily="34" charset="0"/>
              </a:rPr>
              <a:t>54% use Phone Apps</a:t>
            </a:r>
          </a:p>
          <a:p>
            <a:pPr marL="457200" indent="-457200">
              <a:spcAft>
                <a:spcPts val="1200"/>
              </a:spcAft>
              <a:buFont typeface="Wingdings" panose="05000000000000000000" pitchFamily="2" charset="2"/>
              <a:buChar char="ü"/>
              <a:defRPr sz="2400" b="1" i="0" u="none" strike="noStrike" kern="1200" baseline="0">
                <a:solidFill>
                  <a:prstClr val="black">
                    <a:lumMod val="75000"/>
                    <a:lumOff val="25000"/>
                  </a:prstClr>
                </a:solidFill>
                <a:latin typeface="Arial Rounded MT Bold" panose="020F0704030504030204" pitchFamily="34" charset="0"/>
                <a:ea typeface="+mn-ea"/>
                <a:cs typeface="+mn-cs"/>
              </a:defRPr>
            </a:pPr>
            <a:r>
              <a:rPr lang="en-US" sz="3200" dirty="0">
                <a:solidFill>
                  <a:schemeClr val="bg1"/>
                </a:solidFill>
                <a:latin typeface="Arial" panose="020B0604020202020204" pitchFamily="34" charset="0"/>
                <a:cs typeface="Arial" panose="020B0604020202020204" pitchFamily="34" charset="0"/>
              </a:rPr>
              <a:t>58% also use a Laptop/Desktop computer </a:t>
            </a:r>
          </a:p>
          <a:p>
            <a:pPr marL="457200" indent="-457200">
              <a:spcAft>
                <a:spcPts val="1200"/>
              </a:spcAft>
              <a:buFont typeface="Wingdings" panose="05000000000000000000" pitchFamily="2" charset="2"/>
              <a:buChar char="ü"/>
              <a:defRPr sz="2400" b="1" i="0" u="none" strike="noStrike" kern="1200" baseline="0">
                <a:solidFill>
                  <a:prstClr val="black">
                    <a:lumMod val="75000"/>
                    <a:lumOff val="25000"/>
                  </a:prstClr>
                </a:solidFill>
                <a:latin typeface="Arial Rounded MT Bold" panose="020F0704030504030204" pitchFamily="34" charset="0"/>
                <a:ea typeface="+mn-ea"/>
                <a:cs typeface="+mn-cs"/>
              </a:defRPr>
            </a:pPr>
            <a:r>
              <a:rPr lang="en-US" sz="3200" dirty="0">
                <a:solidFill>
                  <a:schemeClr val="bg1"/>
                </a:solidFill>
                <a:latin typeface="Arial" panose="020B0604020202020204" pitchFamily="34" charset="0"/>
                <a:cs typeface="Arial" panose="020B0604020202020204" pitchFamily="34" charset="0"/>
              </a:rPr>
              <a:t>62% spent 6+ hours on their Smartphone using Apps or going online in a week  </a:t>
            </a:r>
          </a:p>
          <a:p>
            <a:pPr marL="457200" indent="-457200">
              <a:spcAft>
                <a:spcPts val="1200"/>
              </a:spcAft>
              <a:buClr>
                <a:schemeClr val="bg1"/>
              </a:buClr>
              <a:buFont typeface="Wingdings" panose="05000000000000000000" pitchFamily="2" charset="2"/>
              <a:buChar char="ü"/>
              <a:defRPr sz="2400" b="1" i="0" u="none" strike="noStrike" kern="1200" baseline="0">
                <a:solidFill>
                  <a:prstClr val="black">
                    <a:lumMod val="75000"/>
                    <a:lumOff val="25000"/>
                  </a:prstClr>
                </a:solidFill>
                <a:latin typeface="Arial Rounded MT Bold" panose="020F0704030504030204" pitchFamily="34" charset="0"/>
                <a:ea typeface="+mn-ea"/>
                <a:cs typeface="+mn-cs"/>
              </a:defRPr>
            </a:pPr>
            <a:r>
              <a:rPr lang="en-US" sz="3200" dirty="0">
                <a:solidFill>
                  <a:schemeClr val="bg1"/>
                </a:solidFill>
                <a:latin typeface="Arial" panose="020B0604020202020204" pitchFamily="34" charset="0"/>
                <a:cs typeface="Arial" panose="020B0604020202020204" pitchFamily="34" charset="0"/>
              </a:rPr>
              <a:t>52% go online to look up mental health information</a:t>
            </a:r>
          </a:p>
          <a:p>
            <a:pPr marL="457200" indent="-457200">
              <a:spcAft>
                <a:spcPts val="1200"/>
              </a:spcAft>
              <a:buClr>
                <a:schemeClr val="bg1"/>
              </a:buClr>
              <a:buFont typeface="Wingdings" panose="05000000000000000000" pitchFamily="2" charset="2"/>
              <a:buChar char="ü"/>
              <a:defRPr sz="2400" b="1" i="0" u="none" strike="noStrike" kern="1200" baseline="0">
                <a:solidFill>
                  <a:prstClr val="black">
                    <a:lumMod val="75000"/>
                    <a:lumOff val="25000"/>
                  </a:prstClr>
                </a:solidFill>
                <a:latin typeface="Arial Rounded MT Bold" panose="020F0704030504030204" pitchFamily="34" charset="0"/>
                <a:ea typeface="+mn-ea"/>
                <a:cs typeface="+mn-cs"/>
              </a:defRPr>
            </a:pPr>
            <a:r>
              <a:rPr lang="en-US" sz="3200" dirty="0">
                <a:solidFill>
                  <a:schemeClr val="bg1"/>
                </a:solidFill>
                <a:latin typeface="Arial" panose="020B0604020202020204" pitchFamily="34" charset="0"/>
                <a:cs typeface="Arial" panose="020B0604020202020204" pitchFamily="34" charset="0"/>
              </a:rPr>
              <a:t>63% have not used a mental health app but were interested in using one</a:t>
            </a:r>
            <a:endParaRPr lang="en-US" sz="2800" dirty="0">
              <a:latin typeface="Arial" panose="020B0604020202020204" pitchFamily="34" charset="0"/>
              <a:cs typeface="Arial" panose="020B0604020202020204" pitchFamily="34" charset="0"/>
            </a:endParaRPr>
          </a:p>
        </p:txBody>
      </p:sp>
    </p:spTree>
    <p:custDataLst>
      <p:tags r:id="rId1"/>
    </p:custDataLst>
    <p:extLst>
      <p:ext uri="{BB962C8B-B14F-4D97-AF65-F5344CB8AC3E}">
        <p14:creationId xmlns:p14="http://schemas.microsoft.com/office/powerpoint/2010/main" val="226061455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DESIGN_ID_RETROSPECT" val="6bBZcoSH"/>
  <p:tag name="ARTICULATE_SLIDE_THUMBNAIL_REFRESH" val="1"/>
  <p:tag name="ARTICULATE_PROJECT_OPEN" val="0"/>
  <p:tag name="ARTICULATE_SLIDE_COUNT" val="24"/>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RUHS">
      <a:dk1>
        <a:sysClr val="windowText" lastClr="000000"/>
      </a:dk1>
      <a:lt1>
        <a:sysClr val="window" lastClr="FFFFFF"/>
      </a:lt1>
      <a:dk2>
        <a:srgbClr val="44546A"/>
      </a:dk2>
      <a:lt2>
        <a:srgbClr val="E7E6E6"/>
      </a:lt2>
      <a:accent1>
        <a:srgbClr val="76266E"/>
      </a:accent1>
      <a:accent2>
        <a:srgbClr val="AFD125"/>
      </a:accent2>
      <a:accent3>
        <a:srgbClr val="003469"/>
      </a:accent3>
      <a:accent4>
        <a:srgbClr val="F48521"/>
      </a:accent4>
      <a:accent5>
        <a:srgbClr val="D0CECE"/>
      </a:accent5>
      <a:accent6>
        <a:srgbClr val="AEABAB"/>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Retrospect">
  <a:themeElements>
    <a:clrScheme name="A4i Showcase">
      <a:dk1>
        <a:sysClr val="windowText" lastClr="000000"/>
      </a:dk1>
      <a:lt1>
        <a:sysClr val="window" lastClr="FFFFFF"/>
      </a:lt1>
      <a:dk2>
        <a:srgbClr val="373545"/>
      </a:dk2>
      <a:lt2>
        <a:srgbClr val="DCD8DC"/>
      </a:lt2>
      <a:accent1>
        <a:srgbClr val="AD84C6"/>
      </a:accent1>
      <a:accent2>
        <a:srgbClr val="8784C7"/>
      </a:accent2>
      <a:accent3>
        <a:srgbClr val="5D739A"/>
      </a:accent3>
      <a:accent4>
        <a:srgbClr val="6997AF"/>
      </a:accent4>
      <a:accent5>
        <a:srgbClr val="84ACB6"/>
      </a:accent5>
      <a:accent6>
        <a:srgbClr val="6F8183"/>
      </a:accent6>
      <a:hlink>
        <a:srgbClr val="6B9F25"/>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CA72677B-2F8C-4192-8EBE-D360BE3B20F6}"/>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E4CB96314F8594BB72543A834620332" ma:contentTypeVersion="12" ma:contentTypeDescription="Create a new document." ma:contentTypeScope="" ma:versionID="3d4545b0c8d30eb29ffed168f8d6262b">
  <xsd:schema xmlns:xsd="http://www.w3.org/2001/XMLSchema" xmlns:xs="http://www.w3.org/2001/XMLSchema" xmlns:p="http://schemas.microsoft.com/office/2006/metadata/properties" xmlns:ns3="77e11ace-5790-4b75-8be5-f9ea81762176" xmlns:ns4="d753fab4-0620-4835-8033-81144daa718e" targetNamespace="http://schemas.microsoft.com/office/2006/metadata/properties" ma:root="true" ma:fieldsID="31801b2e17073c02df17f474fc56e0fc" ns3:_="" ns4:_="">
    <xsd:import namespace="77e11ace-5790-4b75-8be5-f9ea81762176"/>
    <xsd:import namespace="d753fab4-0620-4835-8033-81144daa718e"/>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OCR" minOccurs="0"/>
                <xsd:element ref="ns4:MediaServiceGenerationTime" minOccurs="0"/>
                <xsd:element ref="ns4:MediaServiceEventHashCode" minOccurs="0"/>
                <xsd:element ref="ns4:MediaServiceDateTaken" minOccurs="0"/>
                <xsd:element ref="ns4:MediaServiceLocation" minOccurs="0"/>
                <xsd:element ref="ns4: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7e11ace-5790-4b75-8be5-f9ea81762176"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753fab4-0620-4835-8033-81144daa718e"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ternalName="MediaServiceDateTaken" ma:readOnly="true">
      <xsd:simpleType>
        <xsd:restriction base="dms:Text"/>
      </xsd:simpleType>
    </xsd:element>
    <xsd:element name="MediaServiceLocation" ma:index="18" nillable="true" ma:displayName="Location" ma:internalName="MediaServiceLocatio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E2C4B7F9-4E90-4DA1-B262-7D3C51EF5F7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7e11ace-5790-4b75-8be5-f9ea81762176"/>
    <ds:schemaRef ds:uri="d753fab4-0620-4835-8033-81144daa718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0D9BAE1-3F0B-4B98-937C-96C5061CBDC3}">
  <ds:schemaRefs>
    <ds:schemaRef ds:uri="http://schemas.microsoft.com/sharepoint/v3/contenttype/forms"/>
  </ds:schemaRefs>
</ds:datastoreItem>
</file>

<file path=customXml/itemProps3.xml><?xml version="1.0" encoding="utf-8"?>
<ds:datastoreItem xmlns:ds="http://schemas.openxmlformats.org/officeDocument/2006/customXml" ds:itemID="{63A7A65A-2B97-43C9-BFBB-FBC5E976FA0B}">
  <ds:schemaRefs>
    <ds:schemaRef ds:uri="http://purl.org/dc/dcmitype/"/>
    <ds:schemaRef ds:uri="http://schemas.microsoft.com/office/infopath/2007/PartnerControls"/>
    <ds:schemaRef ds:uri="http://schemas.microsoft.com/office/2006/documentManagement/types"/>
    <ds:schemaRef ds:uri="http://purl.org/dc/elements/1.1/"/>
    <ds:schemaRef ds:uri="http://schemas.microsoft.com/office/2006/metadata/properties"/>
    <ds:schemaRef ds:uri="http://purl.org/dc/terms/"/>
    <ds:schemaRef ds:uri="http://schemas.openxmlformats.org/package/2006/metadata/core-properties"/>
    <ds:schemaRef ds:uri="d753fab4-0620-4835-8033-81144daa718e"/>
    <ds:schemaRef ds:uri="77e11ace-5790-4b75-8be5-f9ea81762176"/>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16760</TotalTime>
  <Words>1457</Words>
  <Application>Microsoft Macintosh PowerPoint</Application>
  <PresentationFormat>Widescreen</PresentationFormat>
  <Paragraphs>240</Paragraphs>
  <Slides>24</Slides>
  <Notes>24</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24</vt:i4>
      </vt:variant>
    </vt:vector>
  </HeadingPairs>
  <TitlesOfParts>
    <vt:vector size="33" baseType="lpstr">
      <vt:lpstr>Arial</vt:lpstr>
      <vt:lpstr>Arial Rounded MT Bold</vt:lpstr>
      <vt:lpstr>Calibri</vt:lpstr>
      <vt:lpstr>Calibri Light</vt:lpstr>
      <vt:lpstr>Helvetica</vt:lpstr>
      <vt:lpstr>Helvetica Rounded</vt:lpstr>
      <vt:lpstr>Wingdings</vt:lpstr>
      <vt:lpstr>Office Theme</vt:lpstr>
      <vt:lpstr>Retrospect</vt:lpstr>
      <vt:lpstr>PowerPoint Presentation</vt:lpstr>
      <vt:lpstr>PowerPoint Presentation</vt:lpstr>
      <vt:lpstr>Program Evaluation</vt:lpstr>
      <vt:lpstr>PowerPoint Presentation</vt:lpstr>
      <vt:lpstr>Technology Use Survey</vt:lpstr>
      <vt:lpstr>Evaluation Measures</vt:lpstr>
      <vt:lpstr>PowerPoint Presentation</vt:lpstr>
      <vt:lpstr>Participant Demographics (N= 102)</vt:lpstr>
      <vt:lpstr>Technology Use Survey-All Participants (N = 102)</vt:lpstr>
      <vt:lpstr>Using App Data to Understand Engagement</vt:lpstr>
      <vt:lpstr>Summary of A4i Engagement Data</vt:lpstr>
      <vt:lpstr>PowerPoint Presentation</vt:lpstr>
      <vt:lpstr>PowerPoint Presentation</vt:lpstr>
      <vt:lpstr>PowerPoint Presentation</vt:lpstr>
      <vt:lpstr>PowerPoint Presentation</vt:lpstr>
      <vt:lpstr>Quality of Life Survey Results </vt:lpstr>
      <vt:lpstr>PowerPoint Presentation</vt:lpstr>
      <vt:lpstr>PowerPoint Presentation</vt:lpstr>
      <vt:lpstr>PowerPoint Presentation</vt:lpstr>
      <vt:lpstr>PowerPoint Presentation</vt:lpstr>
      <vt:lpstr>PowerPoint Presentation</vt:lpstr>
      <vt:lpstr>BASIS-24 Scale Results from Graduated Participants </vt:lpstr>
      <vt:lpstr>Other Items Analyzed in A4i User Experience Survey Results Graduated Pilot Participants (n = 50)</vt:lpstr>
      <vt:lpstr>Feedback from Participants</vt:lpstr>
    </vt:vector>
  </TitlesOfParts>
  <Company>Riverside University Health System Behavorial Health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A4i Pilot Implementation</dc:title>
  <dc:creator>YPraheswari@ruhealth.org</dc:creator>
  <cp:lastModifiedBy>Amos Adler</cp:lastModifiedBy>
  <cp:revision>553</cp:revision>
  <cp:lastPrinted>2023-11-08T18:16:28Z</cp:lastPrinted>
  <dcterms:created xsi:type="dcterms:W3CDTF">2021-10-07T15:48:07Z</dcterms:created>
  <dcterms:modified xsi:type="dcterms:W3CDTF">2024-02-06T14:33:42Z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ECA59E46-32C8-462E-8104-370086599C7F</vt:lpwstr>
  </property>
  <property fmtid="{D5CDD505-2E9C-101B-9397-08002B2CF9AE}" pid="3" name="ArticulatePath">
    <vt:lpwstr>A4i Pilot Implementation 2022</vt:lpwstr>
  </property>
  <property fmtid="{D5CDD505-2E9C-101B-9397-08002B2CF9AE}" pid="4" name="ContentTypeId">
    <vt:lpwstr>0x0101000E4CB96314F8594BB72543A834620332</vt:lpwstr>
  </property>
</Properties>
</file>